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8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TT Lakes Neue Expanded" charset="1" panose="02010001040000080307"/>
      <p:regular r:id="rId21"/>
    </p:embeddedFont>
    <p:embeddedFont>
      <p:font typeface="TT Lakes Neue Expanded Bold" charset="1" panose="02010001040000080307"/>
      <p:regular r:id="rId22"/>
    </p:embeddedFont>
    <p:embeddedFont>
      <p:font typeface="Canva Sans" charset="1" panose="020B0503030501040103"/>
      <p:regular r:id="rId23"/>
    </p:embeddedFont>
    <p:embeddedFont>
      <p:font typeface="Poppins" charset="1" panose="00000500000000000000"/>
      <p:regular r:id="rId25"/>
    </p:embeddedFont>
    <p:embeddedFont>
      <p:font typeface="Open Sauce" charset="1" panose="00000500000000000000"/>
      <p:regular r:id="rId28"/>
    </p:embeddedFont>
    <p:embeddedFont>
      <p:font typeface="Open Sauce Bold" charset="1" panose="00000800000000000000"/>
      <p:regular r:id="rId29"/>
    </p:embeddedFont>
    <p:embeddedFont>
      <p:font typeface="Poppins Bold" charset="1" panose="00000800000000000000"/>
      <p:regular r:id="rId30"/>
    </p:embeddedFont>
    <p:embeddedFont>
      <p:font typeface="Tex Gyre Bonum Bold" charset="1" panose="0000080000000000000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notesMasters/notesMaster1.xml" Type="http://schemas.openxmlformats.org/officeDocument/2006/relationships/notesMaster"/><Relationship Id="rId19" Target="theme/theme2.xml" Type="http://schemas.openxmlformats.org/officeDocument/2006/relationships/theme"/><Relationship Id="rId2" Target="presProps.xml" Type="http://schemas.openxmlformats.org/officeDocument/2006/relationships/presProps"/><Relationship Id="rId20" Target="notesSlides/notesSlide1.xml" Type="http://schemas.openxmlformats.org/officeDocument/2006/relationships/notes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notesSlides/notesSlide2.xml" Type="http://schemas.openxmlformats.org/officeDocument/2006/relationships/notesSlide"/><Relationship Id="rId25" Target="fonts/font25.fntdata" Type="http://schemas.openxmlformats.org/officeDocument/2006/relationships/font"/><Relationship Id="rId26" Target="notesSlides/notesSlide3.xml" Type="http://schemas.openxmlformats.org/officeDocument/2006/relationships/notesSlide"/><Relationship Id="rId27" Target="notesSlides/notesSlide4.xml" Type="http://schemas.openxmlformats.org/officeDocument/2006/relationships/notes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notesSlides/notesSlide5.xml" Type="http://schemas.openxmlformats.org/officeDocument/2006/relationships/notesSlide"/><Relationship Id="rId32" Target="notesSlides/notesSlide6.xml" Type="http://schemas.openxmlformats.org/officeDocument/2006/relationships/notesSlide"/><Relationship Id="rId33" Target="notesSlides/notesSlide7.xml" Type="http://schemas.openxmlformats.org/officeDocument/2006/relationships/notesSlide"/><Relationship Id="rId34" Target="fonts/font34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svg>
</file>

<file path=ppt/media/image14.gif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Good morning, everyone. We are Group 12, also known as the Power Rangers. Today, I'll be introducing our project: an 'Edge-Based V2X Efficient Traffic Emergency Responding Protocol,' with a focus on task scheduling.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"So, what is the problem we are solving? When accidents happen on the road, emergency vehicles are often delayed. Our project directly tackles this issue. We aim to create a system that uses smart roadside devices to rapidly find and guide the nearest emergency vehicle to an accident scene."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"Why have we chosen edge computing for our solution? There are three key reasons:</a:t>
            </a:r>
          </a:p>
          <a:p>
            <a:r>
              <a:rPr lang="en-US"/>
              <a:t/>
            </a:r>
          </a:p>
          <a:p>
            <a:r>
              <a:rPr lang="en-US"/>
              <a:t>First, proximity equals reduced latency. Placing processing nodes at the 'edge' of the network, near the road, allows for much faster communication.</a:t>
            </a:r>
          </a:p>
          <a:p>
            <a:r>
              <a:rPr lang="en-US"/>
              <a:t/>
            </a:r>
          </a:p>
          <a:p>
            <a:r>
              <a:rPr lang="en-US"/>
              <a:t>This leads to our second point: faster response times. By collecting data directly from the accident area, we get real-time awareness and can react instantly.</a:t>
            </a:r>
          </a:p>
          <a:p>
            <a:r>
              <a:rPr lang="en-US"/>
              <a:t/>
            </a:r>
          </a:p>
          <a:p>
            <a:r>
              <a:rPr lang="en-US"/>
              <a:t>Finally, this approach is ideal for the dynamic nature of traffic because it </a:t>
            </a:r>
          </a:p>
          <a:p>
            <a:r>
              <a:rPr lang="en-US"/>
              <a:t/>
            </a:r>
          </a:p>
          <a:p>
            <a:r>
              <a:rPr lang="en-US"/>
              <a:t>reduces our dependency on a centralized cloud, making the system more efficient and resilient."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🗣 "For our implementation, we use four main tools — SUMO for traffic simulation, OMNeT++ for networking, Veins to integrate both, and OpenStreetMap for realistic road layouts.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We’ll build five core modules: regular and emergency vehicles, the CEN logic for decision-making, V2X message simulation, dynamic route updates, and visual logs for outputs."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HRTM + LRTM:</a:t>
            </a:r>
          </a:p>
          <a:p>
            <a:r>
              <a:rPr lang="en-US"/>
              <a:t>“Uses cloud and edge layers together. Cloud takes global decisions, edge handles local ones. But it's slower than our edge-only method.”</a:t>
            </a:r>
          </a:p>
          <a:p>
            <a:r>
              <a:rPr lang="en-US"/>
              <a:t/>
            </a:r>
          </a:p>
          <a:p>
            <a:r>
              <a:rPr lang="en-US"/>
              <a:t>Clustering-based Messaging:</a:t>
            </a:r>
          </a:p>
          <a:p>
            <a:r>
              <a:rPr lang="en-US"/>
              <a:t>“Good for alert delivery, not for dispatching ERVs or clearing routes.”</a:t>
            </a:r>
          </a:p>
          <a:p>
            <a:r>
              <a:rPr lang="en-US"/>
              <a:t/>
            </a:r>
          </a:p>
          <a:p>
            <a:r>
              <a:rPr lang="en-US"/>
              <a:t>SafeSmart (V2I + traffic lights):</a:t>
            </a:r>
          </a:p>
          <a:p>
            <a:r>
              <a:rPr lang="en-US"/>
              <a:t>“Changes traffic lights for ERVs, but needs smart infrastructure. Our system works without that.”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mdpi.com/290262" TargetMode="External" Type="http://schemas.openxmlformats.org/officeDocument/2006/relationships/hyperlink"/><Relationship Id="rId3" Target="https://www.researchgate.net/publication/350486240_VANET-Based_Traffic_Monitoring_and_Incident_Detection_System_A_Review?utm_source=chatgpt.com" TargetMode="External" Type="http://schemas.openxmlformats.org/officeDocument/2006/relationships/hyperlink"/><Relationship Id="rId4" Target="https://www.researchgate.net/publication/269327220_Impact_of_VANET-Based_Traffic_Signal_Control_on_the_Response_Time_of_Emergency_Vehicles_in_Realistic_Large_Scale_Urban_Area?utm_source=chatgpt.com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14.gif" Type="http://schemas.openxmlformats.org/officeDocument/2006/relationships/image"/><Relationship Id="rId7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7.png" Type="http://schemas.openxmlformats.org/officeDocument/2006/relationships/image"/><Relationship Id="rId4" Target="../media/image18.sv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20.png" Type="http://schemas.openxmlformats.org/officeDocument/2006/relationships/image"/><Relationship Id="rId4" Target="../embeddings/oleObject1.bin" Type="http://schemas.openxmlformats.org/officeDocument/2006/relationships/oleObjec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45038" y="2152740"/>
            <a:ext cx="1510072" cy="1510072"/>
          </a:xfrm>
          <a:custGeom>
            <a:avLst/>
            <a:gdLst/>
            <a:ahLst/>
            <a:cxnLst/>
            <a:rect r="r" b="b" t="t" l="l"/>
            <a:pathLst>
              <a:path h="1510072" w="1510072">
                <a:moveTo>
                  <a:pt x="0" y="0"/>
                </a:moveTo>
                <a:lnTo>
                  <a:pt x="1510072" y="0"/>
                </a:lnTo>
                <a:lnTo>
                  <a:pt x="1510072" y="1510072"/>
                </a:lnTo>
                <a:lnTo>
                  <a:pt x="0" y="15100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43688" y="896027"/>
            <a:ext cx="16567349" cy="4023497"/>
            <a:chOff x="0" y="0"/>
            <a:chExt cx="4363417" cy="10596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63417" cy="1059686"/>
            </a:xfrm>
            <a:custGeom>
              <a:avLst/>
              <a:gdLst/>
              <a:ahLst/>
              <a:cxnLst/>
              <a:rect r="r" b="b" t="t" l="l"/>
              <a:pathLst>
                <a:path h="1059686" w="4363417">
                  <a:moveTo>
                    <a:pt x="23832" y="0"/>
                  </a:moveTo>
                  <a:lnTo>
                    <a:pt x="4339585" y="0"/>
                  </a:lnTo>
                  <a:cubicBezTo>
                    <a:pt x="4345905" y="0"/>
                    <a:pt x="4351967" y="2511"/>
                    <a:pt x="4356437" y="6980"/>
                  </a:cubicBezTo>
                  <a:cubicBezTo>
                    <a:pt x="4360906" y="11450"/>
                    <a:pt x="4363417" y="17512"/>
                    <a:pt x="4363417" y="23832"/>
                  </a:cubicBezTo>
                  <a:lnTo>
                    <a:pt x="4363417" y="1035854"/>
                  </a:lnTo>
                  <a:cubicBezTo>
                    <a:pt x="4363417" y="1049016"/>
                    <a:pt x="4352747" y="1059686"/>
                    <a:pt x="4339585" y="1059686"/>
                  </a:cubicBezTo>
                  <a:lnTo>
                    <a:pt x="23832" y="1059686"/>
                  </a:lnTo>
                  <a:cubicBezTo>
                    <a:pt x="10670" y="1059686"/>
                    <a:pt x="0" y="1049016"/>
                    <a:pt x="0" y="1035854"/>
                  </a:cubicBezTo>
                  <a:lnTo>
                    <a:pt x="0" y="23832"/>
                  </a:lnTo>
                  <a:cubicBezTo>
                    <a:pt x="0" y="10670"/>
                    <a:pt x="10670" y="0"/>
                    <a:pt x="23832" y="0"/>
                  </a:cubicBezTo>
                  <a:close/>
                </a:path>
              </a:pathLst>
            </a:custGeom>
            <a:solidFill>
              <a:srgbClr val="191919"/>
            </a:solidFill>
            <a:ln w="9525" cap="rnd">
              <a:solidFill>
                <a:srgbClr val="5B5B5B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363417" cy="10977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23645" y="2560339"/>
            <a:ext cx="72667" cy="694874"/>
            <a:chOff x="0" y="0"/>
            <a:chExt cx="19139" cy="18301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9" cy="183012"/>
            </a:xfrm>
            <a:custGeom>
              <a:avLst/>
              <a:gdLst/>
              <a:ahLst/>
              <a:cxnLst/>
              <a:rect r="r" b="b" t="t" l="l"/>
              <a:pathLst>
                <a:path h="183012" w="19139">
                  <a:moveTo>
                    <a:pt x="9569" y="0"/>
                  </a:moveTo>
                  <a:lnTo>
                    <a:pt x="9569" y="0"/>
                  </a:lnTo>
                  <a:cubicBezTo>
                    <a:pt x="14854" y="0"/>
                    <a:pt x="19139" y="4284"/>
                    <a:pt x="19139" y="9569"/>
                  </a:cubicBezTo>
                  <a:lnTo>
                    <a:pt x="19139" y="173443"/>
                  </a:lnTo>
                  <a:cubicBezTo>
                    <a:pt x="19139" y="175981"/>
                    <a:pt x="18130" y="178415"/>
                    <a:pt x="16336" y="180209"/>
                  </a:cubicBezTo>
                  <a:cubicBezTo>
                    <a:pt x="14541" y="182004"/>
                    <a:pt x="12107" y="183012"/>
                    <a:pt x="9569" y="183012"/>
                  </a:cubicBezTo>
                  <a:lnTo>
                    <a:pt x="9569" y="183012"/>
                  </a:lnTo>
                  <a:cubicBezTo>
                    <a:pt x="7031" y="183012"/>
                    <a:pt x="4597" y="182004"/>
                    <a:pt x="2803" y="180209"/>
                  </a:cubicBezTo>
                  <a:cubicBezTo>
                    <a:pt x="1008" y="178415"/>
                    <a:pt x="0" y="175981"/>
                    <a:pt x="0" y="173443"/>
                  </a:cubicBezTo>
                  <a:lnTo>
                    <a:pt x="0" y="9569"/>
                  </a:lnTo>
                  <a:cubicBezTo>
                    <a:pt x="0" y="7031"/>
                    <a:pt x="1008" y="4597"/>
                    <a:pt x="2803" y="2803"/>
                  </a:cubicBezTo>
                  <a:cubicBezTo>
                    <a:pt x="4597" y="1008"/>
                    <a:pt x="7031" y="0"/>
                    <a:pt x="9569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9139" cy="2115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113966" y="2560339"/>
            <a:ext cx="72667" cy="694874"/>
            <a:chOff x="0" y="0"/>
            <a:chExt cx="19139" cy="18301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139" cy="183012"/>
            </a:xfrm>
            <a:custGeom>
              <a:avLst/>
              <a:gdLst/>
              <a:ahLst/>
              <a:cxnLst/>
              <a:rect r="r" b="b" t="t" l="l"/>
              <a:pathLst>
                <a:path h="183012" w="19139">
                  <a:moveTo>
                    <a:pt x="9569" y="0"/>
                  </a:moveTo>
                  <a:lnTo>
                    <a:pt x="9569" y="0"/>
                  </a:lnTo>
                  <a:cubicBezTo>
                    <a:pt x="14854" y="0"/>
                    <a:pt x="19139" y="4284"/>
                    <a:pt x="19139" y="9569"/>
                  </a:cubicBezTo>
                  <a:lnTo>
                    <a:pt x="19139" y="173443"/>
                  </a:lnTo>
                  <a:cubicBezTo>
                    <a:pt x="19139" y="175981"/>
                    <a:pt x="18130" y="178415"/>
                    <a:pt x="16336" y="180209"/>
                  </a:cubicBezTo>
                  <a:cubicBezTo>
                    <a:pt x="14541" y="182004"/>
                    <a:pt x="12107" y="183012"/>
                    <a:pt x="9569" y="183012"/>
                  </a:cubicBezTo>
                  <a:lnTo>
                    <a:pt x="9569" y="183012"/>
                  </a:lnTo>
                  <a:cubicBezTo>
                    <a:pt x="7031" y="183012"/>
                    <a:pt x="4597" y="182004"/>
                    <a:pt x="2803" y="180209"/>
                  </a:cubicBezTo>
                  <a:cubicBezTo>
                    <a:pt x="1008" y="178415"/>
                    <a:pt x="0" y="175981"/>
                    <a:pt x="0" y="173443"/>
                  </a:cubicBezTo>
                  <a:lnTo>
                    <a:pt x="0" y="9569"/>
                  </a:lnTo>
                  <a:cubicBezTo>
                    <a:pt x="0" y="7031"/>
                    <a:pt x="1008" y="4597"/>
                    <a:pt x="2803" y="2803"/>
                  </a:cubicBezTo>
                  <a:cubicBezTo>
                    <a:pt x="4597" y="1008"/>
                    <a:pt x="7031" y="0"/>
                    <a:pt x="9569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9139" cy="2115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true" flipV="false" rot="0">
            <a:off x="17186633" y="2152740"/>
            <a:ext cx="1510072" cy="1510072"/>
          </a:xfrm>
          <a:custGeom>
            <a:avLst/>
            <a:gdLst/>
            <a:ahLst/>
            <a:cxnLst/>
            <a:rect r="r" b="b" t="t" l="l"/>
            <a:pathLst>
              <a:path h="1510072" w="1510072">
                <a:moveTo>
                  <a:pt x="1510071" y="0"/>
                </a:moveTo>
                <a:lnTo>
                  <a:pt x="0" y="0"/>
                </a:lnTo>
                <a:lnTo>
                  <a:pt x="0" y="1510072"/>
                </a:lnTo>
                <a:lnTo>
                  <a:pt x="1510071" y="1510072"/>
                </a:lnTo>
                <a:lnTo>
                  <a:pt x="1510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806412" y="945372"/>
            <a:ext cx="14675176" cy="3829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16"/>
              </a:lnSpc>
            </a:pPr>
            <a:r>
              <a:rPr lang="en-US" sz="5600" spc="-224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 EDGE-BASED V2X EFFICIENT TRAFFIC EMERGENCY RESPONDING PROTOCOL (TASK SCHEDULING)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1257" y="5734623"/>
            <a:ext cx="11826844" cy="816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5"/>
              </a:lnSpc>
            </a:pPr>
            <a:r>
              <a:rPr lang="en-US" sz="3367" spc="-134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CONFERENCE: DIVANET '21</a:t>
            </a:r>
          </a:p>
          <a:p>
            <a:pPr algn="l">
              <a:lnSpc>
                <a:spcPts val="3088"/>
              </a:lnSpc>
            </a:pPr>
            <a:r>
              <a:rPr lang="en-US" sz="1967" spc="-78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NOVEMBER 22–26, 2021, ALICANTE, SPAIN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65034" y="8377448"/>
            <a:ext cx="3221751" cy="871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9"/>
              </a:lnSpc>
            </a:pPr>
            <a:r>
              <a:rPr lang="en-US" b="true" sz="1522" spc="-60">
                <a:solidFill>
                  <a:srgbClr val="FFFFFF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AAR</a:t>
            </a:r>
            <a:r>
              <a:rPr lang="en-US" b="true" sz="1522" spc="-60">
                <a:solidFill>
                  <a:srgbClr val="FFFFFF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ON AYUB</a:t>
            </a:r>
          </a:p>
          <a:p>
            <a:pPr algn="ctr">
              <a:lnSpc>
                <a:spcPts val="2389"/>
              </a:lnSpc>
            </a:pPr>
            <a:r>
              <a:rPr lang="en-US" sz="1522" spc="-60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 DEPARTMENT OF CS</a:t>
            </a:r>
          </a:p>
          <a:p>
            <a:pPr algn="ctr">
              <a:lnSpc>
                <a:spcPts val="2389"/>
              </a:lnSpc>
            </a:pPr>
            <a:r>
              <a:rPr lang="en-US" sz="1522" spc="-60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BROCK UNIVERSITY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533124" y="8386845"/>
            <a:ext cx="3221751" cy="871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9"/>
              </a:lnSpc>
            </a:pPr>
            <a:r>
              <a:rPr lang="en-US" b="true" sz="1522" spc="-60">
                <a:solidFill>
                  <a:srgbClr val="FFFFFF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THIAGO S. G</a:t>
            </a:r>
            <a:r>
              <a:rPr lang="en-US" b="true" sz="1522" spc="-60">
                <a:solidFill>
                  <a:srgbClr val="FFFFFF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OMIDES </a:t>
            </a:r>
          </a:p>
          <a:p>
            <a:pPr algn="ctr">
              <a:lnSpc>
                <a:spcPts val="2389"/>
              </a:lnSpc>
            </a:pPr>
            <a:r>
              <a:rPr lang="en-US" sz="1522" spc="-60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 DEPARTMENT OF CS</a:t>
            </a:r>
          </a:p>
          <a:p>
            <a:pPr algn="ctr">
              <a:lnSpc>
                <a:spcPts val="2389"/>
              </a:lnSpc>
            </a:pPr>
            <a:r>
              <a:rPr lang="en-US" sz="1522" spc="-60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BROCK UNIVERSITY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001215" y="8396242"/>
            <a:ext cx="3221751" cy="871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9"/>
              </a:lnSpc>
            </a:pPr>
            <a:r>
              <a:rPr lang="en-US" b="true" sz="1522" spc="-60">
                <a:solidFill>
                  <a:srgbClr val="FFFFFF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ROBS</a:t>
            </a:r>
            <a:r>
              <a:rPr lang="en-US" b="true" sz="1522" spc="-60">
                <a:solidFill>
                  <a:srgbClr val="FFFFFF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ON E. DE GRANDE </a:t>
            </a:r>
            <a:r>
              <a:rPr lang="en-US" sz="1522" spc="-60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 DEPARTMENT OF CS</a:t>
            </a:r>
          </a:p>
          <a:p>
            <a:pPr algn="ctr">
              <a:lnSpc>
                <a:spcPts val="2389"/>
              </a:lnSpc>
            </a:pPr>
            <a:r>
              <a:rPr lang="en-US" sz="1522" spc="-60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BROCK UNIVERSITY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172804" y="5816667"/>
            <a:ext cx="3221751" cy="576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9"/>
              </a:lnSpc>
            </a:pPr>
            <a:r>
              <a:rPr lang="en-US" sz="1522" spc="-60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GROUP 12  - POWERRANGERS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247831" y="2658322"/>
          <a:ext cx="13838788" cy="5674470"/>
        </p:xfrm>
        <a:graphic>
          <a:graphicData uri="http://schemas.openxmlformats.org/drawingml/2006/table">
            <a:tbl>
              <a:tblPr/>
              <a:tblGrid>
                <a:gridCol w="3455594"/>
                <a:gridCol w="3662958"/>
                <a:gridCol w="3384672"/>
                <a:gridCol w="3335563"/>
              </a:tblGrid>
              <a:tr h="126607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879"/>
                        </a:lnSpc>
                        <a:defRPr/>
                      </a:pPr>
                      <a:r>
                        <a:rPr lang="en-US" sz="4199" b="true">
                          <a:solidFill>
                            <a:srgbClr val="000000"/>
                          </a:solidFill>
                          <a:latin typeface="Tex Gyre Bonum Bold"/>
                          <a:ea typeface="Tex Gyre Bonum Bold"/>
                          <a:cs typeface="Tex Gyre Bonum Bold"/>
                          <a:sym typeface="Tex Gyre Bonum Bold"/>
                        </a:rPr>
                        <a:t>Isha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879"/>
                        </a:lnSpc>
                        <a:defRPr/>
                      </a:pPr>
                      <a:r>
                        <a:rPr lang="en-US" sz="4199" b="true">
                          <a:solidFill>
                            <a:srgbClr val="000000"/>
                          </a:solidFill>
                          <a:latin typeface="Tex Gyre Bonum Bold"/>
                          <a:ea typeface="Tex Gyre Bonum Bold"/>
                          <a:cs typeface="Tex Gyre Bonum Bold"/>
                          <a:sym typeface="Tex Gyre Bonum Bold"/>
                        </a:rPr>
                        <a:t>Keerthi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879"/>
                        </a:lnSpc>
                        <a:defRPr/>
                      </a:pPr>
                      <a:r>
                        <a:rPr lang="en-US" sz="4199" b="true">
                          <a:solidFill>
                            <a:srgbClr val="000000"/>
                          </a:solidFill>
                          <a:latin typeface="Tex Gyre Bonum Bold"/>
                          <a:ea typeface="Tex Gyre Bonum Bold"/>
                          <a:cs typeface="Tex Gyre Bonum Bold"/>
                          <a:sym typeface="Tex Gyre Bonum Bold"/>
                        </a:rPr>
                        <a:t>Raghav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879"/>
                        </a:lnSpc>
                        <a:defRPr/>
                      </a:pPr>
                      <a:r>
                        <a:rPr lang="en-US" sz="4199" b="true">
                          <a:solidFill>
                            <a:srgbClr val="000000"/>
                          </a:solidFill>
                          <a:latin typeface="Tex Gyre Bonum Bold"/>
                          <a:ea typeface="Tex Gyre Bonum Bold"/>
                          <a:cs typeface="Tex Gyre Bonum Bold"/>
                          <a:sym typeface="Tex Gyre Bonum Bold"/>
                        </a:rPr>
                        <a:t>Akshar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</a:tr>
              <a:tr h="126607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Accident &amp; Vehicle Logic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CEN Scheduling Logic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ERV Behavior &amp; Coordination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Integration and Building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</a:tr>
              <a:tr h="3142317">
                <a:tc>
                  <a:txBody>
                    <a:bodyPr anchor="t" rtlCol="false"/>
                    <a:lstStyle/>
                    <a:p>
                      <a:pPr algn="l" marL="453387" indent="-226694" lvl="1">
                        <a:lnSpc>
                          <a:spcPts val="3191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Implement Algorithm 1 (accident detection &amp; dissemination)</a:t>
                      </a:r>
                      <a:endParaRPr lang="en-US" sz="1100"/>
                    </a:p>
                    <a:p>
                      <a:pPr algn="l">
                        <a:lnSpc>
                          <a:spcPts val="1368"/>
                        </a:lnSpc>
                      </a:pPr>
                    </a:p>
                    <a:p>
                      <a:pPr algn="l" marL="453387" indent="-226694" lvl="1">
                        <a:lnSpc>
                          <a:spcPts val="2939"/>
                        </a:lnSpc>
                        <a:buFont typeface="Arial"/>
                        <a:buChar char="•"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Code vehicle rerouting logic when ERV path is received</a:t>
                      </a:r>
                    </a:p>
                    <a:p>
                      <a:pPr algn="l">
                        <a:lnSpc>
                          <a:spcPts val="1680"/>
                        </a:lnSpc>
                      </a:pPr>
                    </a:p>
                    <a:p>
                      <a:pPr algn="l" marL="453387" indent="-226694" lvl="1">
                        <a:lnSpc>
                          <a:spcPts val="2939"/>
                        </a:lnSpc>
                        <a:buFont typeface="Arial"/>
                        <a:buChar char="•"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Unit testing for vehicle-side behaviors</a:t>
                      </a: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53387" indent="-226694" lvl="1">
                        <a:lnSpc>
                          <a:spcPts val="293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Implement Algorithm 2 (ERV discovery &amp; selection)</a:t>
                      </a:r>
                      <a:endParaRPr lang="en-US" sz="1100"/>
                    </a:p>
                    <a:p>
                      <a:pPr algn="l">
                        <a:lnSpc>
                          <a:spcPts val="980"/>
                        </a:lnSpc>
                      </a:pPr>
                    </a:p>
                    <a:p>
                      <a:pPr algn="l" marL="453387" indent="-226694" lvl="1">
                        <a:lnSpc>
                          <a:spcPts val="2939"/>
                        </a:lnSpc>
                        <a:buFont typeface="Arial"/>
                        <a:buChar char="•"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Code shortest/fastest path policy</a:t>
                      </a:r>
                    </a:p>
                    <a:p>
                      <a:pPr algn="l">
                        <a:lnSpc>
                          <a:spcPts val="1680"/>
                        </a:lnSpc>
                      </a:pPr>
                    </a:p>
                    <a:p>
                      <a:pPr algn="l" marL="474975" indent="-237488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Manage accident tracking at edge node</a:t>
                      </a: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60584" indent="-230292" lvl="1">
                        <a:lnSpc>
                          <a:spcPts val="2986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33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Implement Algorithm 3 (ERV response, route broadcasting)</a:t>
                      </a:r>
                      <a:endParaRPr lang="en-US" sz="1100"/>
                    </a:p>
                    <a:p>
                      <a:pPr algn="l">
                        <a:lnSpc>
                          <a:spcPts val="1026"/>
                        </a:lnSpc>
                      </a:pPr>
                    </a:p>
                    <a:p>
                      <a:pPr algn="l" marL="460584" indent="-230292" lvl="1">
                        <a:lnSpc>
                          <a:spcPts val="2986"/>
                        </a:lnSpc>
                        <a:buFont typeface="Arial"/>
                        <a:buChar char="•"/>
                      </a:pPr>
                      <a:r>
                        <a:rPr lang="en-US" sz="2133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Handle ERV-to-vehicle communication for lane clearing</a:t>
                      </a:r>
                    </a:p>
                    <a:p>
                      <a:pPr algn="l">
                        <a:lnSpc>
                          <a:spcPts val="1446"/>
                        </a:lnSpc>
                      </a:pPr>
                    </a:p>
                    <a:p>
                      <a:pPr algn="l" marL="460584" indent="-230292" lvl="1">
                        <a:lnSpc>
                          <a:spcPts val="2986"/>
                        </a:lnSpc>
                        <a:buFont typeface="Arial"/>
                        <a:buChar char="•"/>
                      </a:pPr>
                      <a:r>
                        <a:rPr lang="en-US" sz="2133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Implement ERV task completion messages</a:t>
                      </a: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60584" indent="-230292" lvl="1">
                        <a:lnSpc>
                          <a:spcPts val="2986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33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Build SUMO/OMNeT++/Veins scenario</a:t>
                      </a:r>
                      <a:endParaRPr lang="en-US" sz="1100"/>
                    </a:p>
                    <a:p>
                      <a:pPr algn="l" marL="460584" indent="-230292" lvl="1">
                        <a:lnSpc>
                          <a:spcPts val="2986"/>
                        </a:lnSpc>
                        <a:buFont typeface="Arial"/>
                        <a:buChar char="•"/>
                      </a:pPr>
                      <a:r>
                        <a:rPr lang="en-US" sz="2133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Integrate all three algorithms into simulation</a:t>
                      </a:r>
                    </a:p>
                    <a:p>
                      <a:pPr algn="l" marL="460584" indent="-230292" lvl="1">
                        <a:lnSpc>
                          <a:spcPts val="2986"/>
                        </a:lnSpc>
                        <a:buFont typeface="Arial"/>
                        <a:buChar char="•"/>
                      </a:pPr>
                      <a:r>
                        <a:rPr lang="en-US" sz="2133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Implement visualization features (color change, message logs)</a:t>
                      </a: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78439" y="976182"/>
            <a:ext cx="20525303" cy="788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3"/>
              </a:lnSpc>
            </a:pPr>
            <a:r>
              <a:rPr lang="en-US" sz="6399" spc="-255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TASK SPLIT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504392"/>
            <a:ext cx="16047662" cy="1106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66"/>
              </a:lnSpc>
            </a:pPr>
            <a:r>
              <a:rPr lang="en-US" sz="8973" spc="-358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THANK YOU &amp; Q/A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DE59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12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850930"/>
            <a:ext cx="16047662" cy="1106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66"/>
              </a:lnSpc>
            </a:pPr>
            <a:r>
              <a:rPr lang="en-US" sz="8973" spc="-358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CITATIONS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546515"/>
            <a:ext cx="15505728" cy="2493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4762" indent="-212381" lvl="1">
              <a:lnSpc>
                <a:spcPts val="2223"/>
              </a:lnSpc>
              <a:buFont typeface="Arial"/>
              <a:buChar char="•"/>
            </a:pPr>
            <a:r>
              <a:rPr lang="en-US" sz="1967" spc="-78" u="sng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  <a:hlinkClick r:id="rId2" tooltip="https://www.mdpi.com/290262"/>
              </a:rPr>
              <a:t>HTTPS://WWW.MDPI.COM/290262</a:t>
            </a:r>
          </a:p>
          <a:p>
            <a:pPr algn="l">
              <a:lnSpc>
                <a:spcPts val="2223"/>
              </a:lnSpc>
            </a:pPr>
          </a:p>
          <a:p>
            <a:pPr algn="l" marL="424762" indent="-212381" lvl="1">
              <a:lnSpc>
                <a:spcPts val="2223"/>
              </a:lnSpc>
              <a:buFont typeface="Arial"/>
              <a:buChar char="•"/>
            </a:pPr>
            <a:r>
              <a:rPr lang="en-US" sz="1967" spc="-78" u="sng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  <a:hlinkClick r:id="rId3" tooltip="https://www.researchgate.net/publication/350486240_VANET-Based_Traffic_Monitoring_and_Incident_Detection_System_A_Review?utm_source=chatgpt.com"/>
              </a:rPr>
              <a:t>HTTPS://WWW.RESEARCHGATE.NET/PUBLICATION/350486240_VANET-BASED_TRAFFIC_MONITORING_AND_INCIDENT_DETECTION_SYSTEM_A_REVIEW?UTM_SOURCE=CHATGPT.COM</a:t>
            </a:r>
          </a:p>
          <a:p>
            <a:pPr algn="l">
              <a:lnSpc>
                <a:spcPts val="2223"/>
              </a:lnSpc>
            </a:pPr>
          </a:p>
          <a:p>
            <a:pPr algn="l" marL="424762" indent="-212381" lvl="1">
              <a:lnSpc>
                <a:spcPts val="2223"/>
              </a:lnSpc>
              <a:buFont typeface="Arial"/>
              <a:buChar char="•"/>
            </a:pPr>
            <a:r>
              <a:rPr lang="en-US" sz="1967" spc="-78" u="sng">
                <a:solidFill>
                  <a:srgbClr val="FFFFFF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  <a:hlinkClick r:id="rId4" tooltip="https://www.researchgate.net/publication/269327220_Impact_of_VANET-Based_Traffic_Signal_Control_on_the_Response_Time_of_Emergency_Vehicles_in_Realistic_Large_Scale_Urban_Area?utm_source=chatgpt.com"/>
              </a:rPr>
              <a:t>HTTPS://WWW.RESEARCHGATE.NET/PUBLICATION/269327220_IMPACT_OF_VANET-BASED_TRAFFIC_SIGNAL_CONTROL_ON_THE_RESPONSE_TIME_OF_EMERGENCY_VEHICLES_IN_REALISTIC_LARGE_SCALE_URBAN_AREA?UTM_SOURCE=CHATGPT.COM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561177"/>
            <a:ext cx="5520759" cy="4561527"/>
          </a:xfrm>
          <a:custGeom>
            <a:avLst/>
            <a:gdLst/>
            <a:ahLst/>
            <a:cxnLst/>
            <a:rect r="r" b="b" t="t" l="l"/>
            <a:pathLst>
              <a:path h="4561527" w="5520759">
                <a:moveTo>
                  <a:pt x="0" y="0"/>
                </a:moveTo>
                <a:lnTo>
                  <a:pt x="5520759" y="0"/>
                </a:lnTo>
                <a:lnTo>
                  <a:pt x="5520759" y="4561528"/>
                </a:lnTo>
                <a:lnTo>
                  <a:pt x="0" y="45615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5428" y="1326216"/>
            <a:ext cx="17135692" cy="1399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87"/>
              </a:lnSpc>
            </a:pPr>
            <a:r>
              <a:rPr lang="en-US" sz="5920" spc="-236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UNDERSTANDING THE PROBLEM STATEMENT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872747" y="4026859"/>
            <a:ext cx="11708374" cy="3815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 spc="-17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r>
              <a:rPr lang="en-US" sz="4299" spc="-17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When accidents happen on the road, emergency vehicles often get delayed — this project solves that by quickly finding and guiding the nearest rescue vehicle using smart road-side edge devices.”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637045" y="2919690"/>
            <a:ext cx="10127408" cy="4338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9005" indent="-309503" lvl="1">
              <a:lnSpc>
                <a:spcPts val="4300"/>
              </a:lnSpc>
              <a:buFont typeface="Arial"/>
              <a:buChar char="•"/>
            </a:pPr>
            <a:r>
              <a:rPr lang="en-US" sz="2867" spc="-11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EDGE NODES = PROXIMITY = REDUCED LATENCY</a:t>
            </a:r>
          </a:p>
          <a:p>
            <a:pPr algn="l">
              <a:lnSpc>
                <a:spcPts val="4300"/>
              </a:lnSpc>
            </a:pPr>
          </a:p>
          <a:p>
            <a:pPr algn="l" marL="619005" indent="-309503" lvl="1">
              <a:lnSpc>
                <a:spcPts val="4300"/>
              </a:lnSpc>
              <a:buFont typeface="Arial"/>
              <a:buChar char="•"/>
            </a:pPr>
            <a:r>
              <a:rPr lang="en-US" sz="2867" spc="-11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REAL-TIME AWARENESS OF ACCIDENT ZONES VIA EDGE DATA COLLECTION AND FASTER RESPONSE</a:t>
            </a:r>
          </a:p>
          <a:p>
            <a:pPr algn="l">
              <a:lnSpc>
                <a:spcPts val="4300"/>
              </a:lnSpc>
            </a:pPr>
          </a:p>
          <a:p>
            <a:pPr algn="l" marL="619005" indent="-309503" lvl="1">
              <a:lnSpc>
                <a:spcPts val="4300"/>
              </a:lnSpc>
              <a:buFont typeface="Arial"/>
              <a:buChar char="•"/>
            </a:pPr>
            <a:r>
              <a:rPr lang="en-US" sz="2867" spc="-11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IDEAL FOR DECENTRALIZED, DYNAMIC TRAFFIC ENVIRONMENTS , REDUCED CLOUD DEPENDENCY </a:t>
            </a:r>
          </a:p>
          <a:p>
            <a:pPr algn="l">
              <a:lnSpc>
                <a:spcPts val="4300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747671" y="2833103"/>
            <a:ext cx="5845090" cy="5834463"/>
          </a:xfrm>
          <a:custGeom>
            <a:avLst/>
            <a:gdLst/>
            <a:ahLst/>
            <a:cxnLst/>
            <a:rect r="r" b="b" t="t" l="l"/>
            <a:pathLst>
              <a:path h="5834463" w="5845090">
                <a:moveTo>
                  <a:pt x="0" y="0"/>
                </a:moveTo>
                <a:lnTo>
                  <a:pt x="5845090" y="0"/>
                </a:lnTo>
                <a:lnTo>
                  <a:pt x="5845090" y="5834463"/>
                </a:lnTo>
                <a:lnTo>
                  <a:pt x="0" y="58344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45428" y="1326216"/>
            <a:ext cx="17135692" cy="72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87"/>
              </a:lnSpc>
            </a:pPr>
            <a:r>
              <a:rPr lang="en-US" sz="5920" spc="-236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WHY EDGE 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186633" y="7161437"/>
            <a:ext cx="72667" cy="694874"/>
            <a:chOff x="0" y="0"/>
            <a:chExt cx="19139" cy="1830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9" cy="183012"/>
            </a:xfrm>
            <a:custGeom>
              <a:avLst/>
              <a:gdLst/>
              <a:ahLst/>
              <a:cxnLst/>
              <a:rect r="r" b="b" t="t" l="l"/>
              <a:pathLst>
                <a:path h="183012" w="19139">
                  <a:moveTo>
                    <a:pt x="9569" y="0"/>
                  </a:moveTo>
                  <a:lnTo>
                    <a:pt x="9569" y="0"/>
                  </a:lnTo>
                  <a:cubicBezTo>
                    <a:pt x="14854" y="0"/>
                    <a:pt x="19139" y="4284"/>
                    <a:pt x="19139" y="9569"/>
                  </a:cubicBezTo>
                  <a:lnTo>
                    <a:pt x="19139" y="173443"/>
                  </a:lnTo>
                  <a:cubicBezTo>
                    <a:pt x="19139" y="175981"/>
                    <a:pt x="18130" y="178415"/>
                    <a:pt x="16336" y="180209"/>
                  </a:cubicBezTo>
                  <a:cubicBezTo>
                    <a:pt x="14541" y="182004"/>
                    <a:pt x="12107" y="183012"/>
                    <a:pt x="9569" y="183012"/>
                  </a:cubicBezTo>
                  <a:lnTo>
                    <a:pt x="9569" y="183012"/>
                  </a:lnTo>
                  <a:cubicBezTo>
                    <a:pt x="7031" y="183012"/>
                    <a:pt x="4597" y="182004"/>
                    <a:pt x="2803" y="180209"/>
                  </a:cubicBezTo>
                  <a:cubicBezTo>
                    <a:pt x="1008" y="178415"/>
                    <a:pt x="0" y="175981"/>
                    <a:pt x="0" y="173443"/>
                  </a:cubicBezTo>
                  <a:lnTo>
                    <a:pt x="0" y="9569"/>
                  </a:lnTo>
                  <a:cubicBezTo>
                    <a:pt x="0" y="7031"/>
                    <a:pt x="1008" y="4597"/>
                    <a:pt x="2803" y="2803"/>
                  </a:cubicBezTo>
                  <a:cubicBezTo>
                    <a:pt x="4597" y="1008"/>
                    <a:pt x="7031" y="0"/>
                    <a:pt x="9569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9139" cy="2115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89426" y="902254"/>
            <a:ext cx="16623583" cy="8914032"/>
          </a:xfrm>
          <a:custGeom>
            <a:avLst/>
            <a:gdLst/>
            <a:ahLst/>
            <a:cxnLst/>
            <a:rect r="r" b="b" t="t" l="l"/>
            <a:pathLst>
              <a:path h="8914032" w="16623583">
                <a:moveTo>
                  <a:pt x="0" y="0"/>
                </a:moveTo>
                <a:lnTo>
                  <a:pt x="16623584" y="0"/>
                </a:lnTo>
                <a:lnTo>
                  <a:pt x="16623584" y="8914033"/>
                </a:lnTo>
                <a:lnTo>
                  <a:pt x="0" y="8914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596" r="-760" b="-12596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267542" y="5872719"/>
            <a:ext cx="530069" cy="794382"/>
          </a:xfrm>
          <a:custGeom>
            <a:avLst/>
            <a:gdLst/>
            <a:ahLst/>
            <a:cxnLst/>
            <a:rect r="r" b="b" t="t" l="l"/>
            <a:pathLst>
              <a:path h="794382" w="530069">
                <a:moveTo>
                  <a:pt x="0" y="0"/>
                </a:moveTo>
                <a:lnTo>
                  <a:pt x="530070" y="0"/>
                </a:lnTo>
                <a:lnTo>
                  <a:pt x="530070" y="794382"/>
                </a:lnTo>
                <a:lnTo>
                  <a:pt x="0" y="7943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773502" y="8153621"/>
            <a:ext cx="530069" cy="794382"/>
          </a:xfrm>
          <a:custGeom>
            <a:avLst/>
            <a:gdLst/>
            <a:ahLst/>
            <a:cxnLst/>
            <a:rect r="r" b="b" t="t" l="l"/>
            <a:pathLst>
              <a:path h="794382" w="530069">
                <a:moveTo>
                  <a:pt x="0" y="0"/>
                </a:moveTo>
                <a:lnTo>
                  <a:pt x="530070" y="0"/>
                </a:lnTo>
                <a:lnTo>
                  <a:pt x="530070" y="794382"/>
                </a:lnTo>
                <a:lnTo>
                  <a:pt x="0" y="7943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006861" y="4217611"/>
            <a:ext cx="530069" cy="794382"/>
          </a:xfrm>
          <a:custGeom>
            <a:avLst/>
            <a:gdLst/>
            <a:ahLst/>
            <a:cxnLst/>
            <a:rect r="r" b="b" t="t" l="l"/>
            <a:pathLst>
              <a:path h="794382" w="530069">
                <a:moveTo>
                  <a:pt x="0" y="0"/>
                </a:moveTo>
                <a:lnTo>
                  <a:pt x="530070" y="0"/>
                </a:lnTo>
                <a:lnTo>
                  <a:pt x="530070" y="794381"/>
                </a:lnTo>
                <a:lnTo>
                  <a:pt x="0" y="7943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040268" y="1187794"/>
            <a:ext cx="530069" cy="794382"/>
          </a:xfrm>
          <a:custGeom>
            <a:avLst/>
            <a:gdLst/>
            <a:ahLst/>
            <a:cxnLst/>
            <a:rect r="r" b="b" t="t" l="l"/>
            <a:pathLst>
              <a:path h="794382" w="530069">
                <a:moveTo>
                  <a:pt x="0" y="0"/>
                </a:moveTo>
                <a:lnTo>
                  <a:pt x="530069" y="0"/>
                </a:lnTo>
                <a:lnTo>
                  <a:pt x="530069" y="794382"/>
                </a:lnTo>
                <a:lnTo>
                  <a:pt x="0" y="7943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529303" y="9107046"/>
            <a:ext cx="488399" cy="452879"/>
          </a:xfrm>
          <a:custGeom>
            <a:avLst/>
            <a:gdLst/>
            <a:ahLst/>
            <a:cxnLst/>
            <a:rect r="r" b="b" t="t" l="l"/>
            <a:pathLst>
              <a:path h="452879" w="488399">
                <a:moveTo>
                  <a:pt x="0" y="0"/>
                </a:moveTo>
                <a:lnTo>
                  <a:pt x="488399" y="0"/>
                </a:lnTo>
                <a:lnTo>
                  <a:pt x="488399" y="452879"/>
                </a:lnTo>
                <a:lnTo>
                  <a:pt x="0" y="4528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0662357" y="2814300"/>
            <a:ext cx="1302546" cy="1447893"/>
            <a:chOff x="0" y="0"/>
            <a:chExt cx="731207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31207" cy="812800"/>
            </a:xfrm>
            <a:custGeom>
              <a:avLst/>
              <a:gdLst/>
              <a:ahLst/>
              <a:cxnLst/>
              <a:rect r="r" b="b" t="t" l="l"/>
              <a:pathLst>
                <a:path h="812800" w="731207">
                  <a:moveTo>
                    <a:pt x="365604" y="0"/>
                  </a:moveTo>
                  <a:cubicBezTo>
                    <a:pt x="163686" y="0"/>
                    <a:pt x="0" y="181951"/>
                    <a:pt x="0" y="406400"/>
                  </a:cubicBezTo>
                  <a:cubicBezTo>
                    <a:pt x="0" y="630849"/>
                    <a:pt x="163686" y="812800"/>
                    <a:pt x="365604" y="812800"/>
                  </a:cubicBezTo>
                  <a:cubicBezTo>
                    <a:pt x="567521" y="812800"/>
                    <a:pt x="731207" y="630849"/>
                    <a:pt x="731207" y="406400"/>
                  </a:cubicBezTo>
                  <a:cubicBezTo>
                    <a:pt x="731207" y="181951"/>
                    <a:pt x="567521" y="0"/>
                    <a:pt x="36560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D77723"/>
              </a:solidFill>
              <a:prstDash val="lgDash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68551" y="28575"/>
              <a:ext cx="594106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339353" y="378966"/>
            <a:ext cx="5928438" cy="649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5220" spc="-208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OVERVIEW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1964904" y="2144101"/>
            <a:ext cx="1340398" cy="1340398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D77723"/>
              </a:solidFill>
              <a:prstDash val="lgDash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641837" y="2497952"/>
            <a:ext cx="1340398" cy="1340398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solidFill>
                <a:srgbClr val="D77723"/>
              </a:solidFill>
              <a:prstDash val="lgDash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0443" y="6594762"/>
            <a:ext cx="3273698" cy="1923298"/>
          </a:xfrm>
          <a:custGeom>
            <a:avLst/>
            <a:gdLst/>
            <a:ahLst/>
            <a:cxnLst/>
            <a:rect r="r" b="b" t="t" l="l"/>
            <a:pathLst>
              <a:path h="1923298" w="3273698">
                <a:moveTo>
                  <a:pt x="0" y="0"/>
                </a:moveTo>
                <a:lnTo>
                  <a:pt x="3273698" y="0"/>
                </a:lnTo>
                <a:lnTo>
                  <a:pt x="3273698" y="1923297"/>
                </a:lnTo>
                <a:lnTo>
                  <a:pt x="0" y="1923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811055"/>
            <a:ext cx="3634584" cy="2802631"/>
            <a:chOff x="0" y="0"/>
            <a:chExt cx="4846112" cy="373684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4846112" cy="3736842"/>
              <a:chOff x="0" y="0"/>
              <a:chExt cx="957257" cy="738142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957257" cy="738142"/>
              </a:xfrm>
              <a:custGeom>
                <a:avLst/>
                <a:gdLst/>
                <a:ahLst/>
                <a:cxnLst/>
                <a:rect r="r" b="b" t="t" l="l"/>
                <a:pathLst>
                  <a:path h="738142" w="957257">
                    <a:moveTo>
                      <a:pt x="53252" y="0"/>
                    </a:moveTo>
                    <a:lnTo>
                      <a:pt x="904005" y="0"/>
                    </a:lnTo>
                    <a:cubicBezTo>
                      <a:pt x="918128" y="0"/>
                      <a:pt x="931673" y="5610"/>
                      <a:pt x="941659" y="15597"/>
                    </a:cubicBezTo>
                    <a:cubicBezTo>
                      <a:pt x="951646" y="25584"/>
                      <a:pt x="957257" y="39129"/>
                      <a:pt x="957257" y="53252"/>
                    </a:cubicBezTo>
                    <a:lnTo>
                      <a:pt x="957257" y="684890"/>
                    </a:lnTo>
                    <a:cubicBezTo>
                      <a:pt x="957257" y="714300"/>
                      <a:pt x="933415" y="738142"/>
                      <a:pt x="904005" y="738142"/>
                    </a:cubicBezTo>
                    <a:lnTo>
                      <a:pt x="53252" y="738142"/>
                    </a:lnTo>
                    <a:cubicBezTo>
                      <a:pt x="39129" y="738142"/>
                      <a:pt x="25584" y="732531"/>
                      <a:pt x="15597" y="722545"/>
                    </a:cubicBezTo>
                    <a:cubicBezTo>
                      <a:pt x="5610" y="712558"/>
                      <a:pt x="0" y="699013"/>
                      <a:pt x="0" y="684890"/>
                    </a:cubicBezTo>
                    <a:lnTo>
                      <a:pt x="0" y="53252"/>
                    </a:lnTo>
                    <a:cubicBezTo>
                      <a:pt x="0" y="39129"/>
                      <a:pt x="5610" y="25584"/>
                      <a:pt x="15597" y="15597"/>
                    </a:cubicBezTo>
                    <a:cubicBezTo>
                      <a:pt x="25584" y="5610"/>
                      <a:pt x="39129" y="0"/>
                      <a:pt x="53252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 w="9525" cap="rnd">
                <a:solidFill>
                  <a:srgbClr val="FFDE59"/>
                </a:solidFill>
                <a:prstDash val="solid"/>
                <a:round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957257" cy="77624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1405172"/>
              <a:ext cx="96889" cy="926498"/>
              <a:chOff x="0" y="0"/>
              <a:chExt cx="19139" cy="183012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9139" cy="183012"/>
              </a:xfrm>
              <a:custGeom>
                <a:avLst/>
                <a:gdLst/>
                <a:ahLst/>
                <a:cxnLst/>
                <a:rect r="r" b="b" t="t" l="l"/>
                <a:pathLst>
                  <a:path h="183012" w="19139">
                    <a:moveTo>
                      <a:pt x="9569" y="0"/>
                    </a:moveTo>
                    <a:lnTo>
                      <a:pt x="9569" y="0"/>
                    </a:lnTo>
                    <a:cubicBezTo>
                      <a:pt x="14854" y="0"/>
                      <a:pt x="19139" y="4284"/>
                      <a:pt x="19139" y="9569"/>
                    </a:cubicBezTo>
                    <a:lnTo>
                      <a:pt x="19139" y="173443"/>
                    </a:lnTo>
                    <a:cubicBezTo>
                      <a:pt x="19139" y="175981"/>
                      <a:pt x="18130" y="178415"/>
                      <a:pt x="16336" y="180209"/>
                    </a:cubicBezTo>
                    <a:cubicBezTo>
                      <a:pt x="14541" y="182004"/>
                      <a:pt x="12107" y="183012"/>
                      <a:pt x="9569" y="183012"/>
                    </a:cubicBezTo>
                    <a:lnTo>
                      <a:pt x="9569" y="183012"/>
                    </a:lnTo>
                    <a:cubicBezTo>
                      <a:pt x="7031" y="183012"/>
                      <a:pt x="4597" y="182004"/>
                      <a:pt x="2803" y="180209"/>
                    </a:cubicBezTo>
                    <a:cubicBezTo>
                      <a:pt x="1008" y="178415"/>
                      <a:pt x="0" y="175981"/>
                      <a:pt x="0" y="173443"/>
                    </a:cubicBezTo>
                    <a:lnTo>
                      <a:pt x="0" y="9569"/>
                    </a:lnTo>
                    <a:cubicBezTo>
                      <a:pt x="0" y="7031"/>
                      <a:pt x="1008" y="4597"/>
                      <a:pt x="2803" y="2803"/>
                    </a:cubicBezTo>
                    <a:cubicBezTo>
                      <a:pt x="4597" y="1008"/>
                      <a:pt x="7031" y="0"/>
                      <a:pt x="9569" y="0"/>
                    </a:cubicBezTo>
                    <a:close/>
                  </a:path>
                </a:pathLst>
              </a:custGeom>
              <a:solidFill>
                <a:srgbClr val="FFDE59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28575"/>
                <a:ext cx="19139" cy="2115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4744932" y="1405172"/>
              <a:ext cx="96889" cy="926498"/>
              <a:chOff x="0" y="0"/>
              <a:chExt cx="19139" cy="183012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9139" cy="183012"/>
              </a:xfrm>
              <a:custGeom>
                <a:avLst/>
                <a:gdLst/>
                <a:ahLst/>
                <a:cxnLst/>
                <a:rect r="r" b="b" t="t" l="l"/>
                <a:pathLst>
                  <a:path h="183012" w="19139">
                    <a:moveTo>
                      <a:pt x="9569" y="0"/>
                    </a:moveTo>
                    <a:lnTo>
                      <a:pt x="9569" y="0"/>
                    </a:lnTo>
                    <a:cubicBezTo>
                      <a:pt x="14854" y="0"/>
                      <a:pt x="19139" y="4284"/>
                      <a:pt x="19139" y="9569"/>
                    </a:cubicBezTo>
                    <a:lnTo>
                      <a:pt x="19139" y="173443"/>
                    </a:lnTo>
                    <a:cubicBezTo>
                      <a:pt x="19139" y="175981"/>
                      <a:pt x="18130" y="178415"/>
                      <a:pt x="16336" y="180209"/>
                    </a:cubicBezTo>
                    <a:cubicBezTo>
                      <a:pt x="14541" y="182004"/>
                      <a:pt x="12107" y="183012"/>
                      <a:pt x="9569" y="183012"/>
                    </a:cubicBezTo>
                    <a:lnTo>
                      <a:pt x="9569" y="183012"/>
                    </a:lnTo>
                    <a:cubicBezTo>
                      <a:pt x="7031" y="183012"/>
                      <a:pt x="4597" y="182004"/>
                      <a:pt x="2803" y="180209"/>
                    </a:cubicBezTo>
                    <a:cubicBezTo>
                      <a:pt x="1008" y="178415"/>
                      <a:pt x="0" y="175981"/>
                      <a:pt x="0" y="173443"/>
                    </a:cubicBezTo>
                    <a:lnTo>
                      <a:pt x="0" y="9569"/>
                    </a:lnTo>
                    <a:cubicBezTo>
                      <a:pt x="0" y="7031"/>
                      <a:pt x="1008" y="4597"/>
                      <a:pt x="2803" y="2803"/>
                    </a:cubicBezTo>
                    <a:cubicBezTo>
                      <a:pt x="4597" y="1008"/>
                      <a:pt x="7031" y="0"/>
                      <a:pt x="9569" y="0"/>
                    </a:cubicBezTo>
                    <a:close/>
                  </a:path>
                </a:pathLst>
              </a:custGeom>
              <a:solidFill>
                <a:srgbClr val="FFDE59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28575"/>
                <a:ext cx="19139" cy="2115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574172" y="2031404"/>
              <a:ext cx="3675460" cy="910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99"/>
                </a:lnSpc>
                <a:spcBef>
                  <a:spcPct val="0"/>
                </a:spcBef>
              </a:pPr>
              <a:r>
                <a:rPr lang="en-US" sz="1999" spc="-79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Vehicle detects and broadcasts alert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583181" y="567808"/>
              <a:ext cx="4161751" cy="11787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39"/>
                </a:lnSpc>
                <a:spcBef>
                  <a:spcPct val="0"/>
                </a:spcBef>
              </a:pPr>
              <a:r>
                <a:rPr lang="en-US" b="true" sz="2599" spc="-103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Accident Dissemination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3634584" y="2811055"/>
            <a:ext cx="3634584" cy="2802631"/>
            <a:chOff x="0" y="0"/>
            <a:chExt cx="4846112" cy="3736842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4846112" cy="3736842"/>
              <a:chOff x="0" y="0"/>
              <a:chExt cx="957257" cy="738142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957257" cy="738142"/>
              </a:xfrm>
              <a:custGeom>
                <a:avLst/>
                <a:gdLst/>
                <a:ahLst/>
                <a:cxnLst/>
                <a:rect r="r" b="b" t="t" l="l"/>
                <a:pathLst>
                  <a:path h="738142" w="957257">
                    <a:moveTo>
                      <a:pt x="53252" y="0"/>
                    </a:moveTo>
                    <a:lnTo>
                      <a:pt x="904005" y="0"/>
                    </a:lnTo>
                    <a:cubicBezTo>
                      <a:pt x="918128" y="0"/>
                      <a:pt x="931673" y="5610"/>
                      <a:pt x="941659" y="15597"/>
                    </a:cubicBezTo>
                    <a:cubicBezTo>
                      <a:pt x="951646" y="25584"/>
                      <a:pt x="957257" y="39129"/>
                      <a:pt x="957257" y="53252"/>
                    </a:cubicBezTo>
                    <a:lnTo>
                      <a:pt x="957257" y="684890"/>
                    </a:lnTo>
                    <a:cubicBezTo>
                      <a:pt x="957257" y="714300"/>
                      <a:pt x="933415" y="738142"/>
                      <a:pt x="904005" y="738142"/>
                    </a:cubicBezTo>
                    <a:lnTo>
                      <a:pt x="53252" y="738142"/>
                    </a:lnTo>
                    <a:cubicBezTo>
                      <a:pt x="39129" y="738142"/>
                      <a:pt x="25584" y="732531"/>
                      <a:pt x="15597" y="722545"/>
                    </a:cubicBezTo>
                    <a:cubicBezTo>
                      <a:pt x="5610" y="712558"/>
                      <a:pt x="0" y="699013"/>
                      <a:pt x="0" y="684890"/>
                    </a:cubicBezTo>
                    <a:lnTo>
                      <a:pt x="0" y="53252"/>
                    </a:lnTo>
                    <a:cubicBezTo>
                      <a:pt x="0" y="39129"/>
                      <a:pt x="5610" y="25584"/>
                      <a:pt x="15597" y="15597"/>
                    </a:cubicBezTo>
                    <a:cubicBezTo>
                      <a:pt x="25584" y="5610"/>
                      <a:pt x="39129" y="0"/>
                      <a:pt x="53252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 w="9525" cap="rnd">
                <a:solidFill>
                  <a:srgbClr val="FFDE59"/>
                </a:solidFill>
                <a:prstDash val="solid"/>
                <a:round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38100"/>
                <a:ext cx="957257" cy="77624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0" y="1405172"/>
              <a:ext cx="96889" cy="926498"/>
              <a:chOff x="0" y="0"/>
              <a:chExt cx="19139" cy="183012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19139" cy="183012"/>
              </a:xfrm>
              <a:custGeom>
                <a:avLst/>
                <a:gdLst/>
                <a:ahLst/>
                <a:cxnLst/>
                <a:rect r="r" b="b" t="t" l="l"/>
                <a:pathLst>
                  <a:path h="183012" w="19139">
                    <a:moveTo>
                      <a:pt x="9569" y="0"/>
                    </a:moveTo>
                    <a:lnTo>
                      <a:pt x="9569" y="0"/>
                    </a:lnTo>
                    <a:cubicBezTo>
                      <a:pt x="14854" y="0"/>
                      <a:pt x="19139" y="4284"/>
                      <a:pt x="19139" y="9569"/>
                    </a:cubicBezTo>
                    <a:lnTo>
                      <a:pt x="19139" y="173443"/>
                    </a:lnTo>
                    <a:cubicBezTo>
                      <a:pt x="19139" y="175981"/>
                      <a:pt x="18130" y="178415"/>
                      <a:pt x="16336" y="180209"/>
                    </a:cubicBezTo>
                    <a:cubicBezTo>
                      <a:pt x="14541" y="182004"/>
                      <a:pt x="12107" y="183012"/>
                      <a:pt x="9569" y="183012"/>
                    </a:cubicBezTo>
                    <a:lnTo>
                      <a:pt x="9569" y="183012"/>
                    </a:lnTo>
                    <a:cubicBezTo>
                      <a:pt x="7031" y="183012"/>
                      <a:pt x="4597" y="182004"/>
                      <a:pt x="2803" y="180209"/>
                    </a:cubicBezTo>
                    <a:cubicBezTo>
                      <a:pt x="1008" y="178415"/>
                      <a:pt x="0" y="175981"/>
                      <a:pt x="0" y="173443"/>
                    </a:cubicBezTo>
                    <a:lnTo>
                      <a:pt x="0" y="9569"/>
                    </a:lnTo>
                    <a:cubicBezTo>
                      <a:pt x="0" y="7031"/>
                      <a:pt x="1008" y="4597"/>
                      <a:pt x="2803" y="2803"/>
                    </a:cubicBezTo>
                    <a:cubicBezTo>
                      <a:pt x="4597" y="1008"/>
                      <a:pt x="7031" y="0"/>
                      <a:pt x="9569" y="0"/>
                    </a:cubicBezTo>
                    <a:close/>
                  </a:path>
                </a:pathLst>
              </a:custGeom>
              <a:solidFill>
                <a:srgbClr val="FFDE59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28575"/>
                <a:ext cx="19139" cy="2115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4744932" y="1405172"/>
              <a:ext cx="96889" cy="926498"/>
              <a:chOff x="0" y="0"/>
              <a:chExt cx="19139" cy="183012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19139" cy="183012"/>
              </a:xfrm>
              <a:custGeom>
                <a:avLst/>
                <a:gdLst/>
                <a:ahLst/>
                <a:cxnLst/>
                <a:rect r="r" b="b" t="t" l="l"/>
                <a:pathLst>
                  <a:path h="183012" w="19139">
                    <a:moveTo>
                      <a:pt x="9569" y="0"/>
                    </a:moveTo>
                    <a:lnTo>
                      <a:pt x="9569" y="0"/>
                    </a:lnTo>
                    <a:cubicBezTo>
                      <a:pt x="14854" y="0"/>
                      <a:pt x="19139" y="4284"/>
                      <a:pt x="19139" y="9569"/>
                    </a:cubicBezTo>
                    <a:lnTo>
                      <a:pt x="19139" y="173443"/>
                    </a:lnTo>
                    <a:cubicBezTo>
                      <a:pt x="19139" y="175981"/>
                      <a:pt x="18130" y="178415"/>
                      <a:pt x="16336" y="180209"/>
                    </a:cubicBezTo>
                    <a:cubicBezTo>
                      <a:pt x="14541" y="182004"/>
                      <a:pt x="12107" y="183012"/>
                      <a:pt x="9569" y="183012"/>
                    </a:cubicBezTo>
                    <a:lnTo>
                      <a:pt x="9569" y="183012"/>
                    </a:lnTo>
                    <a:cubicBezTo>
                      <a:pt x="7031" y="183012"/>
                      <a:pt x="4597" y="182004"/>
                      <a:pt x="2803" y="180209"/>
                    </a:cubicBezTo>
                    <a:cubicBezTo>
                      <a:pt x="1008" y="178415"/>
                      <a:pt x="0" y="175981"/>
                      <a:pt x="0" y="173443"/>
                    </a:cubicBezTo>
                    <a:lnTo>
                      <a:pt x="0" y="9569"/>
                    </a:lnTo>
                    <a:cubicBezTo>
                      <a:pt x="0" y="7031"/>
                      <a:pt x="1008" y="4597"/>
                      <a:pt x="2803" y="2803"/>
                    </a:cubicBezTo>
                    <a:cubicBezTo>
                      <a:pt x="4597" y="1008"/>
                      <a:pt x="7031" y="0"/>
                      <a:pt x="9569" y="0"/>
                    </a:cubicBezTo>
                    <a:close/>
                  </a:path>
                </a:pathLst>
              </a:custGeom>
              <a:solidFill>
                <a:srgbClr val="FFDE59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28575"/>
                <a:ext cx="19139" cy="2115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579489" y="1820796"/>
              <a:ext cx="3675460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8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CEN queries ERVs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583181" y="567808"/>
              <a:ext cx="3675460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 spc="-96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ERV Discovery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269167" y="2810989"/>
            <a:ext cx="3634584" cy="2802631"/>
            <a:chOff x="0" y="0"/>
            <a:chExt cx="4846112" cy="3736842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4846112" cy="3736842"/>
              <a:chOff x="0" y="0"/>
              <a:chExt cx="957257" cy="738142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957257" cy="738142"/>
              </a:xfrm>
              <a:custGeom>
                <a:avLst/>
                <a:gdLst/>
                <a:ahLst/>
                <a:cxnLst/>
                <a:rect r="r" b="b" t="t" l="l"/>
                <a:pathLst>
                  <a:path h="738142" w="957257">
                    <a:moveTo>
                      <a:pt x="53252" y="0"/>
                    </a:moveTo>
                    <a:lnTo>
                      <a:pt x="904005" y="0"/>
                    </a:lnTo>
                    <a:cubicBezTo>
                      <a:pt x="918128" y="0"/>
                      <a:pt x="931673" y="5610"/>
                      <a:pt x="941659" y="15597"/>
                    </a:cubicBezTo>
                    <a:cubicBezTo>
                      <a:pt x="951646" y="25584"/>
                      <a:pt x="957257" y="39129"/>
                      <a:pt x="957257" y="53252"/>
                    </a:cubicBezTo>
                    <a:lnTo>
                      <a:pt x="957257" y="684890"/>
                    </a:lnTo>
                    <a:cubicBezTo>
                      <a:pt x="957257" y="714300"/>
                      <a:pt x="933415" y="738142"/>
                      <a:pt x="904005" y="738142"/>
                    </a:cubicBezTo>
                    <a:lnTo>
                      <a:pt x="53252" y="738142"/>
                    </a:lnTo>
                    <a:cubicBezTo>
                      <a:pt x="39129" y="738142"/>
                      <a:pt x="25584" y="732531"/>
                      <a:pt x="15597" y="722545"/>
                    </a:cubicBezTo>
                    <a:cubicBezTo>
                      <a:pt x="5610" y="712558"/>
                      <a:pt x="0" y="699013"/>
                      <a:pt x="0" y="684890"/>
                    </a:cubicBezTo>
                    <a:lnTo>
                      <a:pt x="0" y="53252"/>
                    </a:lnTo>
                    <a:cubicBezTo>
                      <a:pt x="0" y="39129"/>
                      <a:pt x="5610" y="25584"/>
                      <a:pt x="15597" y="15597"/>
                    </a:cubicBezTo>
                    <a:cubicBezTo>
                      <a:pt x="25584" y="5610"/>
                      <a:pt x="39129" y="0"/>
                      <a:pt x="53252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 w="9525" cap="rnd">
                <a:solidFill>
                  <a:srgbClr val="FFDE59"/>
                </a:solidFill>
                <a:prstDash val="solid"/>
                <a:round/>
              </a:ln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38100"/>
                <a:ext cx="957257" cy="77624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0">
              <a:off x="0" y="1405172"/>
              <a:ext cx="96889" cy="926498"/>
              <a:chOff x="0" y="0"/>
              <a:chExt cx="19139" cy="183012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19139" cy="183012"/>
              </a:xfrm>
              <a:custGeom>
                <a:avLst/>
                <a:gdLst/>
                <a:ahLst/>
                <a:cxnLst/>
                <a:rect r="r" b="b" t="t" l="l"/>
                <a:pathLst>
                  <a:path h="183012" w="19139">
                    <a:moveTo>
                      <a:pt x="9569" y="0"/>
                    </a:moveTo>
                    <a:lnTo>
                      <a:pt x="9569" y="0"/>
                    </a:lnTo>
                    <a:cubicBezTo>
                      <a:pt x="14854" y="0"/>
                      <a:pt x="19139" y="4284"/>
                      <a:pt x="19139" y="9569"/>
                    </a:cubicBezTo>
                    <a:lnTo>
                      <a:pt x="19139" y="173443"/>
                    </a:lnTo>
                    <a:cubicBezTo>
                      <a:pt x="19139" y="175981"/>
                      <a:pt x="18130" y="178415"/>
                      <a:pt x="16336" y="180209"/>
                    </a:cubicBezTo>
                    <a:cubicBezTo>
                      <a:pt x="14541" y="182004"/>
                      <a:pt x="12107" y="183012"/>
                      <a:pt x="9569" y="183012"/>
                    </a:cubicBezTo>
                    <a:lnTo>
                      <a:pt x="9569" y="183012"/>
                    </a:lnTo>
                    <a:cubicBezTo>
                      <a:pt x="7031" y="183012"/>
                      <a:pt x="4597" y="182004"/>
                      <a:pt x="2803" y="180209"/>
                    </a:cubicBezTo>
                    <a:cubicBezTo>
                      <a:pt x="1008" y="178415"/>
                      <a:pt x="0" y="175981"/>
                      <a:pt x="0" y="173443"/>
                    </a:cubicBezTo>
                    <a:lnTo>
                      <a:pt x="0" y="9569"/>
                    </a:lnTo>
                    <a:cubicBezTo>
                      <a:pt x="0" y="7031"/>
                      <a:pt x="1008" y="4597"/>
                      <a:pt x="2803" y="2803"/>
                    </a:cubicBezTo>
                    <a:cubicBezTo>
                      <a:pt x="4597" y="1008"/>
                      <a:pt x="7031" y="0"/>
                      <a:pt x="9569" y="0"/>
                    </a:cubicBezTo>
                    <a:close/>
                  </a:path>
                </a:pathLst>
              </a:custGeom>
              <a:solidFill>
                <a:srgbClr val="FFDE59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-28575"/>
                <a:ext cx="19139" cy="2115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0">
              <a:off x="4744932" y="1405172"/>
              <a:ext cx="96889" cy="926498"/>
              <a:chOff x="0" y="0"/>
              <a:chExt cx="19139" cy="183012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19139" cy="183012"/>
              </a:xfrm>
              <a:custGeom>
                <a:avLst/>
                <a:gdLst/>
                <a:ahLst/>
                <a:cxnLst/>
                <a:rect r="r" b="b" t="t" l="l"/>
                <a:pathLst>
                  <a:path h="183012" w="19139">
                    <a:moveTo>
                      <a:pt x="9569" y="0"/>
                    </a:moveTo>
                    <a:lnTo>
                      <a:pt x="9569" y="0"/>
                    </a:lnTo>
                    <a:cubicBezTo>
                      <a:pt x="14854" y="0"/>
                      <a:pt x="19139" y="4284"/>
                      <a:pt x="19139" y="9569"/>
                    </a:cubicBezTo>
                    <a:lnTo>
                      <a:pt x="19139" y="173443"/>
                    </a:lnTo>
                    <a:cubicBezTo>
                      <a:pt x="19139" y="175981"/>
                      <a:pt x="18130" y="178415"/>
                      <a:pt x="16336" y="180209"/>
                    </a:cubicBezTo>
                    <a:cubicBezTo>
                      <a:pt x="14541" y="182004"/>
                      <a:pt x="12107" y="183012"/>
                      <a:pt x="9569" y="183012"/>
                    </a:cubicBezTo>
                    <a:lnTo>
                      <a:pt x="9569" y="183012"/>
                    </a:lnTo>
                    <a:cubicBezTo>
                      <a:pt x="7031" y="183012"/>
                      <a:pt x="4597" y="182004"/>
                      <a:pt x="2803" y="180209"/>
                    </a:cubicBezTo>
                    <a:cubicBezTo>
                      <a:pt x="1008" y="178415"/>
                      <a:pt x="0" y="175981"/>
                      <a:pt x="0" y="173443"/>
                    </a:cubicBezTo>
                    <a:lnTo>
                      <a:pt x="0" y="9569"/>
                    </a:lnTo>
                    <a:cubicBezTo>
                      <a:pt x="0" y="7031"/>
                      <a:pt x="1008" y="4597"/>
                      <a:pt x="2803" y="2803"/>
                    </a:cubicBezTo>
                    <a:cubicBezTo>
                      <a:pt x="4597" y="1008"/>
                      <a:pt x="7031" y="0"/>
                      <a:pt x="9569" y="0"/>
                    </a:cubicBezTo>
                    <a:close/>
                  </a:path>
                </a:pathLst>
              </a:custGeom>
              <a:solidFill>
                <a:srgbClr val="FFDE59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0" y="-28575"/>
                <a:ext cx="19139" cy="2115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37" id="37"/>
            <p:cNvSpPr txBox="true"/>
            <p:nvPr/>
          </p:nvSpPr>
          <p:spPr>
            <a:xfrm rot="0">
              <a:off x="579489" y="1671059"/>
              <a:ext cx="3675460" cy="919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8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Based on policy (e.g., shortest path)</a:t>
              </a: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583181" y="567808"/>
              <a:ext cx="3675460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 spc="-96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ERV Selection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0903751" y="2811121"/>
            <a:ext cx="3634584" cy="2802565"/>
            <a:chOff x="0" y="0"/>
            <a:chExt cx="4846112" cy="3736754"/>
          </a:xfrm>
        </p:grpSpPr>
        <p:grpSp>
          <p:nvGrpSpPr>
            <p:cNvPr name="Group 40" id="40"/>
            <p:cNvGrpSpPr/>
            <p:nvPr/>
          </p:nvGrpSpPr>
          <p:grpSpPr>
            <a:xfrm rot="0">
              <a:off x="0" y="0"/>
              <a:ext cx="4846112" cy="3736754"/>
              <a:chOff x="0" y="0"/>
              <a:chExt cx="957257" cy="738124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957257" cy="738124"/>
              </a:xfrm>
              <a:custGeom>
                <a:avLst/>
                <a:gdLst/>
                <a:ahLst/>
                <a:cxnLst/>
                <a:rect r="r" b="b" t="t" l="l"/>
                <a:pathLst>
                  <a:path h="738124" w="957257">
                    <a:moveTo>
                      <a:pt x="53252" y="0"/>
                    </a:moveTo>
                    <a:lnTo>
                      <a:pt x="904005" y="0"/>
                    </a:lnTo>
                    <a:cubicBezTo>
                      <a:pt x="918128" y="0"/>
                      <a:pt x="931673" y="5610"/>
                      <a:pt x="941659" y="15597"/>
                    </a:cubicBezTo>
                    <a:cubicBezTo>
                      <a:pt x="951646" y="25584"/>
                      <a:pt x="957257" y="39129"/>
                      <a:pt x="957257" y="53252"/>
                    </a:cubicBezTo>
                    <a:lnTo>
                      <a:pt x="957257" y="684872"/>
                    </a:lnTo>
                    <a:cubicBezTo>
                      <a:pt x="957257" y="714283"/>
                      <a:pt x="933415" y="738124"/>
                      <a:pt x="904005" y="738124"/>
                    </a:cubicBezTo>
                    <a:lnTo>
                      <a:pt x="53252" y="738124"/>
                    </a:lnTo>
                    <a:cubicBezTo>
                      <a:pt x="39129" y="738124"/>
                      <a:pt x="25584" y="732514"/>
                      <a:pt x="15597" y="722527"/>
                    </a:cubicBezTo>
                    <a:cubicBezTo>
                      <a:pt x="5610" y="712540"/>
                      <a:pt x="0" y="698996"/>
                      <a:pt x="0" y="684872"/>
                    </a:cubicBezTo>
                    <a:lnTo>
                      <a:pt x="0" y="53252"/>
                    </a:lnTo>
                    <a:cubicBezTo>
                      <a:pt x="0" y="39129"/>
                      <a:pt x="5610" y="25584"/>
                      <a:pt x="15597" y="15597"/>
                    </a:cubicBezTo>
                    <a:cubicBezTo>
                      <a:pt x="25584" y="5610"/>
                      <a:pt x="39129" y="0"/>
                      <a:pt x="53252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 w="9525" cap="rnd">
                <a:solidFill>
                  <a:srgbClr val="FFDE59"/>
                </a:solidFill>
                <a:prstDash val="solid"/>
                <a:round/>
              </a:ln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0" y="-38100"/>
                <a:ext cx="957257" cy="77622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43" id="43"/>
            <p:cNvGrpSpPr/>
            <p:nvPr/>
          </p:nvGrpSpPr>
          <p:grpSpPr>
            <a:xfrm rot="0">
              <a:off x="0" y="1405128"/>
              <a:ext cx="100581" cy="926498"/>
              <a:chOff x="0" y="0"/>
              <a:chExt cx="19868" cy="183012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19868" cy="183012"/>
              </a:xfrm>
              <a:custGeom>
                <a:avLst/>
                <a:gdLst/>
                <a:ahLst/>
                <a:cxnLst/>
                <a:rect r="r" b="b" t="t" l="l"/>
                <a:pathLst>
                  <a:path h="183012" w="19868">
                    <a:moveTo>
                      <a:pt x="9934" y="0"/>
                    </a:moveTo>
                    <a:lnTo>
                      <a:pt x="9934" y="0"/>
                    </a:lnTo>
                    <a:cubicBezTo>
                      <a:pt x="12569" y="0"/>
                      <a:pt x="15095" y="1047"/>
                      <a:pt x="16958" y="2910"/>
                    </a:cubicBezTo>
                    <a:cubicBezTo>
                      <a:pt x="18821" y="4773"/>
                      <a:pt x="19868" y="7299"/>
                      <a:pt x="19868" y="9934"/>
                    </a:cubicBezTo>
                    <a:lnTo>
                      <a:pt x="19868" y="173078"/>
                    </a:lnTo>
                    <a:cubicBezTo>
                      <a:pt x="19868" y="178564"/>
                      <a:pt x="15420" y="183012"/>
                      <a:pt x="9934" y="183012"/>
                    </a:cubicBezTo>
                    <a:lnTo>
                      <a:pt x="9934" y="183012"/>
                    </a:lnTo>
                    <a:cubicBezTo>
                      <a:pt x="4448" y="183012"/>
                      <a:pt x="0" y="178564"/>
                      <a:pt x="0" y="173078"/>
                    </a:cubicBezTo>
                    <a:lnTo>
                      <a:pt x="0" y="9934"/>
                    </a:lnTo>
                    <a:cubicBezTo>
                      <a:pt x="0" y="4448"/>
                      <a:pt x="4448" y="0"/>
                      <a:pt x="9934" y="0"/>
                    </a:cubicBezTo>
                    <a:close/>
                  </a:path>
                </a:pathLst>
              </a:custGeom>
              <a:solidFill>
                <a:srgbClr val="FFDE59"/>
              </a:solidFill>
            </p:spPr>
          </p:sp>
          <p:sp>
            <p:nvSpPr>
              <p:cNvPr name="TextBox 45" id="45"/>
              <p:cNvSpPr txBox="true"/>
              <p:nvPr/>
            </p:nvSpPr>
            <p:spPr>
              <a:xfrm>
                <a:off x="0" y="-28575"/>
                <a:ext cx="19868" cy="2115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grpSp>
          <p:nvGrpSpPr>
            <p:cNvPr name="Group 46" id="46"/>
            <p:cNvGrpSpPr/>
            <p:nvPr/>
          </p:nvGrpSpPr>
          <p:grpSpPr>
            <a:xfrm rot="0">
              <a:off x="4782612" y="1405128"/>
              <a:ext cx="63500" cy="926498"/>
              <a:chOff x="0" y="0"/>
              <a:chExt cx="12543" cy="183012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0"/>
                <a:ext cx="12543" cy="183012"/>
              </a:xfrm>
              <a:custGeom>
                <a:avLst/>
                <a:gdLst/>
                <a:ahLst/>
                <a:cxnLst/>
                <a:rect r="r" b="b" t="t" l="l"/>
                <a:pathLst>
                  <a:path h="183012" w="12543">
                    <a:moveTo>
                      <a:pt x="6272" y="0"/>
                    </a:moveTo>
                    <a:lnTo>
                      <a:pt x="6272" y="0"/>
                    </a:lnTo>
                    <a:cubicBezTo>
                      <a:pt x="7935" y="0"/>
                      <a:pt x="9530" y="661"/>
                      <a:pt x="10706" y="1837"/>
                    </a:cubicBezTo>
                    <a:cubicBezTo>
                      <a:pt x="11882" y="3013"/>
                      <a:pt x="12543" y="4608"/>
                      <a:pt x="12543" y="6272"/>
                    </a:cubicBezTo>
                    <a:lnTo>
                      <a:pt x="12543" y="176740"/>
                    </a:lnTo>
                    <a:cubicBezTo>
                      <a:pt x="12543" y="178404"/>
                      <a:pt x="11882" y="179999"/>
                      <a:pt x="10706" y="181175"/>
                    </a:cubicBezTo>
                    <a:cubicBezTo>
                      <a:pt x="9530" y="182351"/>
                      <a:pt x="7935" y="183012"/>
                      <a:pt x="6272" y="183012"/>
                    </a:cubicBezTo>
                    <a:lnTo>
                      <a:pt x="6272" y="183012"/>
                    </a:lnTo>
                    <a:cubicBezTo>
                      <a:pt x="4608" y="183012"/>
                      <a:pt x="3013" y="182351"/>
                      <a:pt x="1837" y="181175"/>
                    </a:cubicBezTo>
                    <a:cubicBezTo>
                      <a:pt x="661" y="179999"/>
                      <a:pt x="0" y="178404"/>
                      <a:pt x="0" y="176740"/>
                    </a:cubicBezTo>
                    <a:lnTo>
                      <a:pt x="0" y="6272"/>
                    </a:lnTo>
                    <a:cubicBezTo>
                      <a:pt x="0" y="4608"/>
                      <a:pt x="661" y="3013"/>
                      <a:pt x="1837" y="1837"/>
                    </a:cubicBezTo>
                    <a:cubicBezTo>
                      <a:pt x="3013" y="661"/>
                      <a:pt x="4608" y="0"/>
                      <a:pt x="6272" y="0"/>
                    </a:cubicBezTo>
                    <a:close/>
                  </a:path>
                </a:pathLst>
              </a:custGeom>
              <a:solidFill>
                <a:srgbClr val="FFDE59"/>
              </a:solidFill>
            </p:spPr>
          </p:sp>
          <p:sp>
            <p:nvSpPr>
              <p:cNvPr name="TextBox 48" id="48"/>
              <p:cNvSpPr txBox="true"/>
              <p:nvPr/>
            </p:nvSpPr>
            <p:spPr>
              <a:xfrm>
                <a:off x="0" y="-28575"/>
                <a:ext cx="12543" cy="2115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49" id="49"/>
            <p:cNvSpPr txBox="true"/>
            <p:nvPr/>
          </p:nvSpPr>
          <p:spPr>
            <a:xfrm rot="0">
              <a:off x="437050" y="1820752"/>
              <a:ext cx="3675460" cy="919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8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ERV shares route; other vehicles reroute</a:t>
              </a:r>
            </a:p>
          </p:txBody>
        </p:sp>
        <p:sp>
          <p:nvSpPr>
            <p:cNvPr name="TextBox 50" id="50"/>
            <p:cNvSpPr txBox="true"/>
            <p:nvPr/>
          </p:nvSpPr>
          <p:spPr>
            <a:xfrm rot="0">
              <a:off x="437050" y="426415"/>
              <a:ext cx="3675460" cy="1083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 spc="-96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Route Dissemination</a:t>
              </a: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14538335" y="2811121"/>
            <a:ext cx="3634584" cy="2802565"/>
            <a:chOff x="0" y="0"/>
            <a:chExt cx="4846112" cy="3736754"/>
          </a:xfrm>
        </p:grpSpPr>
        <p:grpSp>
          <p:nvGrpSpPr>
            <p:cNvPr name="Group 52" id="52"/>
            <p:cNvGrpSpPr/>
            <p:nvPr/>
          </p:nvGrpSpPr>
          <p:grpSpPr>
            <a:xfrm rot="0">
              <a:off x="0" y="0"/>
              <a:ext cx="4846112" cy="3736754"/>
              <a:chOff x="0" y="0"/>
              <a:chExt cx="957257" cy="738124"/>
            </a:xfrm>
          </p:grpSpPr>
          <p:sp>
            <p:nvSpPr>
              <p:cNvPr name="Freeform 53" id="53"/>
              <p:cNvSpPr/>
              <p:nvPr/>
            </p:nvSpPr>
            <p:spPr>
              <a:xfrm flipH="false" flipV="false" rot="0">
                <a:off x="0" y="0"/>
                <a:ext cx="957257" cy="738124"/>
              </a:xfrm>
              <a:custGeom>
                <a:avLst/>
                <a:gdLst/>
                <a:ahLst/>
                <a:cxnLst/>
                <a:rect r="r" b="b" t="t" l="l"/>
                <a:pathLst>
                  <a:path h="738124" w="957257">
                    <a:moveTo>
                      <a:pt x="53252" y="0"/>
                    </a:moveTo>
                    <a:lnTo>
                      <a:pt x="904005" y="0"/>
                    </a:lnTo>
                    <a:cubicBezTo>
                      <a:pt x="918128" y="0"/>
                      <a:pt x="931673" y="5610"/>
                      <a:pt x="941659" y="15597"/>
                    </a:cubicBezTo>
                    <a:cubicBezTo>
                      <a:pt x="951646" y="25584"/>
                      <a:pt x="957257" y="39129"/>
                      <a:pt x="957257" y="53252"/>
                    </a:cubicBezTo>
                    <a:lnTo>
                      <a:pt x="957257" y="684872"/>
                    </a:lnTo>
                    <a:cubicBezTo>
                      <a:pt x="957257" y="714283"/>
                      <a:pt x="933415" y="738124"/>
                      <a:pt x="904005" y="738124"/>
                    </a:cubicBezTo>
                    <a:lnTo>
                      <a:pt x="53252" y="738124"/>
                    </a:lnTo>
                    <a:cubicBezTo>
                      <a:pt x="39129" y="738124"/>
                      <a:pt x="25584" y="732514"/>
                      <a:pt x="15597" y="722527"/>
                    </a:cubicBezTo>
                    <a:cubicBezTo>
                      <a:pt x="5610" y="712540"/>
                      <a:pt x="0" y="698996"/>
                      <a:pt x="0" y="684872"/>
                    </a:cubicBezTo>
                    <a:lnTo>
                      <a:pt x="0" y="53252"/>
                    </a:lnTo>
                    <a:cubicBezTo>
                      <a:pt x="0" y="39129"/>
                      <a:pt x="5610" y="25584"/>
                      <a:pt x="15597" y="15597"/>
                    </a:cubicBezTo>
                    <a:cubicBezTo>
                      <a:pt x="25584" y="5610"/>
                      <a:pt x="39129" y="0"/>
                      <a:pt x="53252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 w="9525" cap="rnd">
                <a:solidFill>
                  <a:srgbClr val="FFDE59"/>
                </a:solidFill>
                <a:prstDash val="solid"/>
                <a:round/>
              </a:ln>
            </p:spPr>
          </p:sp>
          <p:sp>
            <p:nvSpPr>
              <p:cNvPr name="TextBox 54" id="54"/>
              <p:cNvSpPr txBox="true"/>
              <p:nvPr/>
            </p:nvSpPr>
            <p:spPr>
              <a:xfrm>
                <a:off x="0" y="-38100"/>
                <a:ext cx="957257" cy="77622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55" id="55"/>
            <p:cNvGrpSpPr/>
            <p:nvPr/>
          </p:nvGrpSpPr>
          <p:grpSpPr>
            <a:xfrm rot="0">
              <a:off x="0" y="1405083"/>
              <a:ext cx="96889" cy="926498"/>
              <a:chOff x="0" y="0"/>
              <a:chExt cx="19139" cy="183012"/>
            </a:xfrm>
          </p:grpSpPr>
          <p:sp>
            <p:nvSpPr>
              <p:cNvPr name="Freeform 56" id="56"/>
              <p:cNvSpPr/>
              <p:nvPr/>
            </p:nvSpPr>
            <p:spPr>
              <a:xfrm flipH="false" flipV="false" rot="0">
                <a:off x="0" y="0"/>
                <a:ext cx="19139" cy="183012"/>
              </a:xfrm>
              <a:custGeom>
                <a:avLst/>
                <a:gdLst/>
                <a:ahLst/>
                <a:cxnLst/>
                <a:rect r="r" b="b" t="t" l="l"/>
                <a:pathLst>
                  <a:path h="183012" w="19139">
                    <a:moveTo>
                      <a:pt x="9569" y="0"/>
                    </a:moveTo>
                    <a:lnTo>
                      <a:pt x="9569" y="0"/>
                    </a:lnTo>
                    <a:cubicBezTo>
                      <a:pt x="14854" y="0"/>
                      <a:pt x="19139" y="4284"/>
                      <a:pt x="19139" y="9569"/>
                    </a:cubicBezTo>
                    <a:lnTo>
                      <a:pt x="19139" y="173443"/>
                    </a:lnTo>
                    <a:cubicBezTo>
                      <a:pt x="19139" y="175981"/>
                      <a:pt x="18130" y="178415"/>
                      <a:pt x="16336" y="180209"/>
                    </a:cubicBezTo>
                    <a:cubicBezTo>
                      <a:pt x="14541" y="182004"/>
                      <a:pt x="12107" y="183012"/>
                      <a:pt x="9569" y="183012"/>
                    </a:cubicBezTo>
                    <a:lnTo>
                      <a:pt x="9569" y="183012"/>
                    </a:lnTo>
                    <a:cubicBezTo>
                      <a:pt x="7031" y="183012"/>
                      <a:pt x="4597" y="182004"/>
                      <a:pt x="2803" y="180209"/>
                    </a:cubicBezTo>
                    <a:cubicBezTo>
                      <a:pt x="1008" y="178415"/>
                      <a:pt x="0" y="175981"/>
                      <a:pt x="0" y="173443"/>
                    </a:cubicBezTo>
                    <a:lnTo>
                      <a:pt x="0" y="9569"/>
                    </a:lnTo>
                    <a:cubicBezTo>
                      <a:pt x="0" y="7031"/>
                      <a:pt x="1008" y="4597"/>
                      <a:pt x="2803" y="2803"/>
                    </a:cubicBezTo>
                    <a:cubicBezTo>
                      <a:pt x="4597" y="1008"/>
                      <a:pt x="7031" y="0"/>
                      <a:pt x="9569" y="0"/>
                    </a:cubicBezTo>
                    <a:close/>
                  </a:path>
                </a:pathLst>
              </a:custGeom>
              <a:solidFill>
                <a:srgbClr val="FFDE59"/>
              </a:solidFill>
            </p:spPr>
          </p:sp>
          <p:sp>
            <p:nvSpPr>
              <p:cNvPr name="TextBox 57" id="57"/>
              <p:cNvSpPr txBox="true"/>
              <p:nvPr/>
            </p:nvSpPr>
            <p:spPr>
              <a:xfrm>
                <a:off x="0" y="-28575"/>
                <a:ext cx="19139" cy="2115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grpSp>
          <p:nvGrpSpPr>
            <p:cNvPr name="Group 58" id="58"/>
            <p:cNvGrpSpPr/>
            <p:nvPr/>
          </p:nvGrpSpPr>
          <p:grpSpPr>
            <a:xfrm rot="0">
              <a:off x="4744932" y="1405083"/>
              <a:ext cx="96889" cy="926498"/>
              <a:chOff x="0" y="0"/>
              <a:chExt cx="19139" cy="183012"/>
            </a:xfrm>
          </p:grpSpPr>
          <p:sp>
            <p:nvSpPr>
              <p:cNvPr name="Freeform 59" id="59"/>
              <p:cNvSpPr/>
              <p:nvPr/>
            </p:nvSpPr>
            <p:spPr>
              <a:xfrm flipH="false" flipV="false" rot="0">
                <a:off x="0" y="0"/>
                <a:ext cx="19139" cy="183012"/>
              </a:xfrm>
              <a:custGeom>
                <a:avLst/>
                <a:gdLst/>
                <a:ahLst/>
                <a:cxnLst/>
                <a:rect r="r" b="b" t="t" l="l"/>
                <a:pathLst>
                  <a:path h="183012" w="19139">
                    <a:moveTo>
                      <a:pt x="9569" y="0"/>
                    </a:moveTo>
                    <a:lnTo>
                      <a:pt x="9569" y="0"/>
                    </a:lnTo>
                    <a:cubicBezTo>
                      <a:pt x="14854" y="0"/>
                      <a:pt x="19139" y="4284"/>
                      <a:pt x="19139" y="9569"/>
                    </a:cubicBezTo>
                    <a:lnTo>
                      <a:pt x="19139" y="173443"/>
                    </a:lnTo>
                    <a:cubicBezTo>
                      <a:pt x="19139" y="175981"/>
                      <a:pt x="18130" y="178415"/>
                      <a:pt x="16336" y="180209"/>
                    </a:cubicBezTo>
                    <a:cubicBezTo>
                      <a:pt x="14541" y="182004"/>
                      <a:pt x="12107" y="183012"/>
                      <a:pt x="9569" y="183012"/>
                    </a:cubicBezTo>
                    <a:lnTo>
                      <a:pt x="9569" y="183012"/>
                    </a:lnTo>
                    <a:cubicBezTo>
                      <a:pt x="7031" y="183012"/>
                      <a:pt x="4597" y="182004"/>
                      <a:pt x="2803" y="180209"/>
                    </a:cubicBezTo>
                    <a:cubicBezTo>
                      <a:pt x="1008" y="178415"/>
                      <a:pt x="0" y="175981"/>
                      <a:pt x="0" y="173443"/>
                    </a:cubicBezTo>
                    <a:lnTo>
                      <a:pt x="0" y="9569"/>
                    </a:lnTo>
                    <a:cubicBezTo>
                      <a:pt x="0" y="7031"/>
                      <a:pt x="1008" y="4597"/>
                      <a:pt x="2803" y="2803"/>
                    </a:cubicBezTo>
                    <a:cubicBezTo>
                      <a:pt x="4597" y="1008"/>
                      <a:pt x="7031" y="0"/>
                      <a:pt x="9569" y="0"/>
                    </a:cubicBezTo>
                    <a:close/>
                  </a:path>
                </a:pathLst>
              </a:custGeom>
              <a:solidFill>
                <a:srgbClr val="FFDE59"/>
              </a:solidFill>
            </p:spPr>
          </p:sp>
          <p:sp>
            <p:nvSpPr>
              <p:cNvPr name="TextBox 60" id="60"/>
              <p:cNvSpPr txBox="true"/>
              <p:nvPr/>
            </p:nvSpPr>
            <p:spPr>
              <a:xfrm>
                <a:off x="0" y="-28575"/>
                <a:ext cx="19139" cy="2115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61" id="61"/>
            <p:cNvSpPr txBox="true"/>
            <p:nvPr/>
          </p:nvSpPr>
          <p:spPr>
            <a:xfrm rot="0">
              <a:off x="579489" y="1534204"/>
              <a:ext cx="3675460" cy="919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8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ERV confirms; task marked complete</a:t>
              </a:r>
            </a:p>
          </p:txBody>
        </p:sp>
        <p:sp>
          <p:nvSpPr>
            <p:cNvPr name="TextBox 62" id="62"/>
            <p:cNvSpPr txBox="true"/>
            <p:nvPr/>
          </p:nvSpPr>
          <p:spPr>
            <a:xfrm rot="0">
              <a:off x="583181" y="567808"/>
              <a:ext cx="3675460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 spc="-96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Resolution</a:t>
              </a:r>
            </a:p>
          </p:txBody>
        </p:sp>
      </p:grpSp>
      <p:sp>
        <p:nvSpPr>
          <p:cNvPr name="Freeform 63" id="63"/>
          <p:cNvSpPr/>
          <p:nvPr/>
        </p:nvSpPr>
        <p:spPr>
          <a:xfrm flipH="false" flipV="false" rot="0">
            <a:off x="4356138" y="6246086"/>
            <a:ext cx="2191476" cy="2191476"/>
          </a:xfrm>
          <a:custGeom>
            <a:avLst/>
            <a:gdLst/>
            <a:ahLst/>
            <a:cxnLst/>
            <a:rect r="r" b="b" t="t" l="l"/>
            <a:pathLst>
              <a:path h="2191476" w="2191476">
                <a:moveTo>
                  <a:pt x="0" y="0"/>
                </a:moveTo>
                <a:lnTo>
                  <a:pt x="2191475" y="0"/>
                </a:lnTo>
                <a:lnTo>
                  <a:pt x="2191475" y="2191476"/>
                </a:lnTo>
                <a:lnTo>
                  <a:pt x="0" y="21914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64" id="64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1524227" y="6446981"/>
            <a:ext cx="2860415" cy="1990581"/>
          </a:xfrm>
          <a:prstGeom prst="rect">
            <a:avLst/>
          </a:prstGeom>
        </p:spPr>
      </p:pic>
      <p:sp>
        <p:nvSpPr>
          <p:cNvPr name="Freeform 65" id="65"/>
          <p:cNvSpPr/>
          <p:nvPr/>
        </p:nvSpPr>
        <p:spPr>
          <a:xfrm flipH="false" flipV="false" rot="0">
            <a:off x="7357260" y="5888975"/>
            <a:ext cx="3365228" cy="2629084"/>
          </a:xfrm>
          <a:custGeom>
            <a:avLst/>
            <a:gdLst/>
            <a:ahLst/>
            <a:cxnLst/>
            <a:rect r="r" b="b" t="t" l="l"/>
            <a:pathLst>
              <a:path h="2629084" w="3365228">
                <a:moveTo>
                  <a:pt x="0" y="0"/>
                </a:moveTo>
                <a:lnTo>
                  <a:pt x="3365227" y="0"/>
                </a:lnTo>
                <a:lnTo>
                  <a:pt x="3365227" y="2629084"/>
                </a:lnTo>
                <a:lnTo>
                  <a:pt x="0" y="262908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6" id="66"/>
          <p:cNvSpPr txBox="true"/>
          <p:nvPr/>
        </p:nvSpPr>
        <p:spPr>
          <a:xfrm rot="0">
            <a:off x="992366" y="1171575"/>
            <a:ext cx="7861937" cy="662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29"/>
              </a:lnSpc>
            </a:pPr>
            <a:r>
              <a:rPr lang="en-US" sz="5306" spc="-212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ALGORITHM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1758" y="1425004"/>
            <a:ext cx="15404485" cy="8626511"/>
          </a:xfrm>
          <a:custGeom>
            <a:avLst/>
            <a:gdLst/>
            <a:ahLst/>
            <a:cxnLst/>
            <a:rect r="r" b="b" t="t" l="l"/>
            <a:pathLst>
              <a:path h="8626511" w="15404485">
                <a:moveTo>
                  <a:pt x="0" y="0"/>
                </a:moveTo>
                <a:lnTo>
                  <a:pt x="15404484" y="0"/>
                </a:lnTo>
                <a:lnTo>
                  <a:pt x="15404484" y="8626512"/>
                </a:lnTo>
                <a:lnTo>
                  <a:pt x="0" y="86265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204624" y="775271"/>
            <a:ext cx="8393251" cy="649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5220" spc="-208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ARCHITECTURE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DE59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204624" y="775271"/>
            <a:ext cx="9063623" cy="649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5220" spc="-208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TASK SCHEDULING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24996" y="2033048"/>
            <a:ext cx="9533217" cy="8253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8"/>
              </a:lnSpc>
            </a:pPr>
            <a:r>
              <a:rPr lang="en-US" b="true" sz="2227" spc="-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WHY IT'S CRUCIAL</a:t>
            </a:r>
          </a:p>
          <a:p>
            <a:pPr algn="l" marL="480925" indent="-240462" lvl="1">
              <a:lnSpc>
                <a:spcPts val="5568"/>
              </a:lnSpc>
              <a:buFont typeface="Arial"/>
              <a:buChar char="•"/>
            </a:pPr>
            <a:r>
              <a:rPr lang="en-US" b="true" sz="2227" spc="-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PREVENTS MULTIPLE ERVS FROM RESPONDING TO</a:t>
            </a:r>
            <a:r>
              <a:rPr lang="en-US" b="true" sz="2227" spc="-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SAME ACC</a:t>
            </a:r>
            <a:r>
              <a:rPr lang="en-US" b="true" sz="2227" spc="-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IDENT</a:t>
            </a:r>
          </a:p>
          <a:p>
            <a:pPr algn="l" marL="480925" indent="-240462" lvl="1">
              <a:lnSpc>
                <a:spcPts val="5568"/>
              </a:lnSpc>
              <a:buFont typeface="Arial"/>
              <a:buChar char="•"/>
            </a:pPr>
            <a:r>
              <a:rPr lang="en-US" b="true" sz="2227" spc="-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SELECTS THE BEST-FIT ERV (FASTEST ROUTE, AVAILABILITY)</a:t>
            </a:r>
          </a:p>
          <a:p>
            <a:pPr algn="l" marL="480925" indent="-240462" lvl="1">
              <a:lnSpc>
                <a:spcPts val="5568"/>
              </a:lnSpc>
              <a:buFont typeface="Arial"/>
              <a:buChar char="•"/>
            </a:pPr>
            <a:r>
              <a:rPr lang="en-US" b="true" sz="2227" spc="-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MAINTAINS ERV STATE (BUSY/FREE)</a:t>
            </a:r>
          </a:p>
          <a:p>
            <a:pPr algn="l">
              <a:lnSpc>
                <a:spcPts val="5568"/>
              </a:lnSpc>
            </a:pPr>
          </a:p>
          <a:p>
            <a:pPr algn="l">
              <a:lnSpc>
                <a:spcPts val="5568"/>
              </a:lnSpc>
            </a:pPr>
            <a:r>
              <a:rPr lang="en-US" b="true" sz="2227" spc="-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HOW IT'S DONE</a:t>
            </a:r>
          </a:p>
          <a:p>
            <a:pPr algn="l" marL="480925" indent="-240462" lvl="1">
              <a:lnSpc>
                <a:spcPts val="5568"/>
              </a:lnSpc>
              <a:buFont typeface="Arial"/>
              <a:buChar char="•"/>
            </a:pPr>
            <a:r>
              <a:rPr lang="en-US" b="true" sz="2227" spc="-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CEN COLLECTS ERVS</a:t>
            </a:r>
          </a:p>
          <a:p>
            <a:pPr algn="l" marL="480925" indent="-240462" lvl="1">
              <a:lnSpc>
                <a:spcPts val="5568"/>
              </a:lnSpc>
              <a:buFont typeface="Arial"/>
              <a:buChar char="•"/>
            </a:pPr>
            <a:r>
              <a:rPr lang="en-US" b="true" sz="2227" spc="-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APPLIES POLICY (SHORTEST/FASTEST PATH)</a:t>
            </a:r>
          </a:p>
          <a:p>
            <a:pPr algn="l" marL="480925" indent="-240462" lvl="1">
              <a:lnSpc>
                <a:spcPts val="5568"/>
              </a:lnSpc>
              <a:buFont typeface="Arial"/>
              <a:buChar char="•"/>
            </a:pPr>
            <a:r>
              <a:rPr lang="en-US" b="true" sz="2227" spc="-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DISPATCHES BEST ERV</a:t>
            </a:r>
          </a:p>
          <a:p>
            <a:pPr algn="l" marL="480925" indent="-240462" lvl="1">
              <a:lnSpc>
                <a:spcPts val="5568"/>
              </a:lnSpc>
              <a:buFont typeface="Arial"/>
              <a:buChar char="•"/>
            </a:pPr>
            <a:r>
              <a:rPr lang="en-US" b="true" sz="2227" spc="-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TRACKS STATE CHANGES (TASK START → TASK COMPLETE)</a:t>
            </a:r>
          </a:p>
          <a:p>
            <a:pPr algn="l">
              <a:lnSpc>
                <a:spcPts val="5568"/>
              </a:lnSpc>
            </a:pPr>
          </a:p>
          <a:p>
            <a:pPr algn="l">
              <a:lnSpc>
                <a:spcPts val="3341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22310" y="1591152"/>
            <a:ext cx="8127253" cy="3204975"/>
            <a:chOff x="0" y="0"/>
            <a:chExt cx="1738714" cy="6856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38714" cy="685660"/>
            </a:xfrm>
            <a:custGeom>
              <a:avLst/>
              <a:gdLst/>
              <a:ahLst/>
              <a:cxnLst/>
              <a:rect r="r" b="b" t="t" l="l"/>
              <a:pathLst>
                <a:path h="685660" w="1738714">
                  <a:moveTo>
                    <a:pt x="23815" y="0"/>
                  </a:moveTo>
                  <a:lnTo>
                    <a:pt x="1714900" y="0"/>
                  </a:lnTo>
                  <a:cubicBezTo>
                    <a:pt x="1728052" y="0"/>
                    <a:pt x="1738714" y="10662"/>
                    <a:pt x="1738714" y="23815"/>
                  </a:cubicBezTo>
                  <a:lnTo>
                    <a:pt x="1738714" y="661846"/>
                  </a:lnTo>
                  <a:cubicBezTo>
                    <a:pt x="1738714" y="674998"/>
                    <a:pt x="1728052" y="685660"/>
                    <a:pt x="1714900" y="685660"/>
                  </a:cubicBezTo>
                  <a:lnTo>
                    <a:pt x="23815" y="685660"/>
                  </a:lnTo>
                  <a:cubicBezTo>
                    <a:pt x="17499" y="685660"/>
                    <a:pt x="11441" y="683151"/>
                    <a:pt x="6975" y="678685"/>
                  </a:cubicBezTo>
                  <a:cubicBezTo>
                    <a:pt x="2509" y="674219"/>
                    <a:pt x="0" y="668162"/>
                    <a:pt x="0" y="661846"/>
                  </a:cubicBezTo>
                  <a:lnTo>
                    <a:pt x="0" y="23815"/>
                  </a:lnTo>
                  <a:cubicBezTo>
                    <a:pt x="0" y="10662"/>
                    <a:pt x="10662" y="0"/>
                    <a:pt x="23815" y="0"/>
                  </a:cubicBezTo>
                  <a:close/>
                </a:path>
              </a:pathLst>
            </a:custGeom>
            <a:solidFill>
              <a:srgbClr val="191919"/>
            </a:solidFill>
            <a:ln w="9525" cap="rnd">
              <a:solidFill>
                <a:srgbClr val="5B5B5B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738714" cy="723760"/>
            </a:xfrm>
            <a:prstGeom prst="rect">
              <a:avLst/>
            </a:prstGeom>
          </p:spPr>
          <p:txBody>
            <a:bodyPr anchor="ctr" rtlCol="false" tIns="62539" lIns="62539" bIns="62539" rIns="62539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99945" y="2746276"/>
            <a:ext cx="89460" cy="855451"/>
            <a:chOff x="0" y="0"/>
            <a:chExt cx="19139" cy="1830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139" cy="183012"/>
            </a:xfrm>
            <a:custGeom>
              <a:avLst/>
              <a:gdLst/>
              <a:ahLst/>
              <a:cxnLst/>
              <a:rect r="r" b="b" t="t" l="l"/>
              <a:pathLst>
                <a:path h="183012" w="19139">
                  <a:moveTo>
                    <a:pt x="9569" y="0"/>
                  </a:moveTo>
                  <a:lnTo>
                    <a:pt x="9569" y="0"/>
                  </a:lnTo>
                  <a:cubicBezTo>
                    <a:pt x="14854" y="0"/>
                    <a:pt x="19139" y="4284"/>
                    <a:pt x="19139" y="9569"/>
                  </a:cubicBezTo>
                  <a:lnTo>
                    <a:pt x="19139" y="173443"/>
                  </a:lnTo>
                  <a:cubicBezTo>
                    <a:pt x="19139" y="175981"/>
                    <a:pt x="18130" y="178415"/>
                    <a:pt x="16336" y="180209"/>
                  </a:cubicBezTo>
                  <a:cubicBezTo>
                    <a:pt x="14541" y="182004"/>
                    <a:pt x="12107" y="183012"/>
                    <a:pt x="9569" y="183012"/>
                  </a:cubicBezTo>
                  <a:lnTo>
                    <a:pt x="9569" y="183012"/>
                  </a:lnTo>
                  <a:cubicBezTo>
                    <a:pt x="7031" y="183012"/>
                    <a:pt x="4597" y="182004"/>
                    <a:pt x="2803" y="180209"/>
                  </a:cubicBezTo>
                  <a:cubicBezTo>
                    <a:pt x="1008" y="178415"/>
                    <a:pt x="0" y="175981"/>
                    <a:pt x="0" y="173443"/>
                  </a:cubicBezTo>
                  <a:lnTo>
                    <a:pt x="0" y="9569"/>
                  </a:lnTo>
                  <a:cubicBezTo>
                    <a:pt x="0" y="7031"/>
                    <a:pt x="1008" y="4597"/>
                    <a:pt x="2803" y="2803"/>
                  </a:cubicBezTo>
                  <a:cubicBezTo>
                    <a:pt x="4597" y="1008"/>
                    <a:pt x="7031" y="0"/>
                    <a:pt x="9569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9139" cy="211587"/>
            </a:xfrm>
            <a:prstGeom prst="rect">
              <a:avLst/>
            </a:prstGeom>
          </p:spPr>
          <p:txBody>
            <a:bodyPr anchor="ctr" rtlCol="false" tIns="62539" lIns="62539" bIns="62539" rIns="62539"/>
            <a:lstStyle/>
            <a:p>
              <a:pPr algn="ctr">
                <a:lnSpc>
                  <a:spcPts val="19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582468" y="2746276"/>
            <a:ext cx="89460" cy="855451"/>
            <a:chOff x="0" y="0"/>
            <a:chExt cx="19139" cy="18301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9" cy="183012"/>
            </a:xfrm>
            <a:custGeom>
              <a:avLst/>
              <a:gdLst/>
              <a:ahLst/>
              <a:cxnLst/>
              <a:rect r="r" b="b" t="t" l="l"/>
              <a:pathLst>
                <a:path h="183012" w="19139">
                  <a:moveTo>
                    <a:pt x="9569" y="0"/>
                  </a:moveTo>
                  <a:lnTo>
                    <a:pt x="9569" y="0"/>
                  </a:lnTo>
                  <a:cubicBezTo>
                    <a:pt x="14854" y="0"/>
                    <a:pt x="19139" y="4284"/>
                    <a:pt x="19139" y="9569"/>
                  </a:cubicBezTo>
                  <a:lnTo>
                    <a:pt x="19139" y="173443"/>
                  </a:lnTo>
                  <a:cubicBezTo>
                    <a:pt x="19139" y="175981"/>
                    <a:pt x="18130" y="178415"/>
                    <a:pt x="16336" y="180209"/>
                  </a:cubicBezTo>
                  <a:cubicBezTo>
                    <a:pt x="14541" y="182004"/>
                    <a:pt x="12107" y="183012"/>
                    <a:pt x="9569" y="183012"/>
                  </a:cubicBezTo>
                  <a:lnTo>
                    <a:pt x="9569" y="183012"/>
                  </a:lnTo>
                  <a:cubicBezTo>
                    <a:pt x="7031" y="183012"/>
                    <a:pt x="4597" y="182004"/>
                    <a:pt x="2803" y="180209"/>
                  </a:cubicBezTo>
                  <a:cubicBezTo>
                    <a:pt x="1008" y="178415"/>
                    <a:pt x="0" y="175981"/>
                    <a:pt x="0" y="173443"/>
                  </a:cubicBezTo>
                  <a:lnTo>
                    <a:pt x="0" y="9569"/>
                  </a:lnTo>
                  <a:cubicBezTo>
                    <a:pt x="0" y="7031"/>
                    <a:pt x="1008" y="4597"/>
                    <a:pt x="2803" y="2803"/>
                  </a:cubicBezTo>
                  <a:cubicBezTo>
                    <a:pt x="4597" y="1008"/>
                    <a:pt x="7031" y="0"/>
                    <a:pt x="9569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9139" cy="211587"/>
            </a:xfrm>
            <a:prstGeom prst="rect">
              <a:avLst/>
            </a:prstGeom>
          </p:spPr>
          <p:txBody>
            <a:bodyPr anchor="ctr" rtlCol="false" tIns="62539" lIns="62539" bIns="62539" rIns="62539"/>
            <a:lstStyle/>
            <a:p>
              <a:pPr algn="ctr">
                <a:lnSpc>
                  <a:spcPts val="19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22310" y="5143500"/>
            <a:ext cx="8127253" cy="3404534"/>
            <a:chOff x="0" y="0"/>
            <a:chExt cx="1738714" cy="72835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38714" cy="728353"/>
            </a:xfrm>
            <a:custGeom>
              <a:avLst/>
              <a:gdLst/>
              <a:ahLst/>
              <a:cxnLst/>
              <a:rect r="r" b="b" t="t" l="l"/>
              <a:pathLst>
                <a:path h="728353" w="1738714">
                  <a:moveTo>
                    <a:pt x="23815" y="0"/>
                  </a:moveTo>
                  <a:lnTo>
                    <a:pt x="1714900" y="0"/>
                  </a:lnTo>
                  <a:cubicBezTo>
                    <a:pt x="1728052" y="0"/>
                    <a:pt x="1738714" y="10662"/>
                    <a:pt x="1738714" y="23815"/>
                  </a:cubicBezTo>
                  <a:lnTo>
                    <a:pt x="1738714" y="704539"/>
                  </a:lnTo>
                  <a:cubicBezTo>
                    <a:pt x="1738714" y="717691"/>
                    <a:pt x="1728052" y="728353"/>
                    <a:pt x="1714900" y="728353"/>
                  </a:cubicBezTo>
                  <a:lnTo>
                    <a:pt x="23815" y="728353"/>
                  </a:lnTo>
                  <a:cubicBezTo>
                    <a:pt x="17499" y="728353"/>
                    <a:pt x="11441" y="725844"/>
                    <a:pt x="6975" y="721378"/>
                  </a:cubicBezTo>
                  <a:cubicBezTo>
                    <a:pt x="2509" y="716912"/>
                    <a:pt x="0" y="710855"/>
                    <a:pt x="0" y="704539"/>
                  </a:cubicBezTo>
                  <a:lnTo>
                    <a:pt x="0" y="23815"/>
                  </a:lnTo>
                  <a:cubicBezTo>
                    <a:pt x="0" y="10662"/>
                    <a:pt x="10662" y="0"/>
                    <a:pt x="23815" y="0"/>
                  </a:cubicBezTo>
                  <a:close/>
                </a:path>
              </a:pathLst>
            </a:custGeom>
            <a:solidFill>
              <a:srgbClr val="191919"/>
            </a:solidFill>
            <a:ln w="9525" cap="rnd">
              <a:solidFill>
                <a:srgbClr val="5B5B5B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738714" cy="766453"/>
            </a:xfrm>
            <a:prstGeom prst="rect">
              <a:avLst/>
            </a:prstGeom>
          </p:spPr>
          <p:txBody>
            <a:bodyPr anchor="ctr" rtlCol="false" tIns="62539" lIns="62539" bIns="62539" rIns="62539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99945" y="6558562"/>
            <a:ext cx="89460" cy="855451"/>
            <a:chOff x="0" y="0"/>
            <a:chExt cx="19139" cy="18301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139" cy="183012"/>
            </a:xfrm>
            <a:custGeom>
              <a:avLst/>
              <a:gdLst/>
              <a:ahLst/>
              <a:cxnLst/>
              <a:rect r="r" b="b" t="t" l="l"/>
              <a:pathLst>
                <a:path h="183012" w="19139">
                  <a:moveTo>
                    <a:pt x="9569" y="0"/>
                  </a:moveTo>
                  <a:lnTo>
                    <a:pt x="9569" y="0"/>
                  </a:lnTo>
                  <a:cubicBezTo>
                    <a:pt x="14854" y="0"/>
                    <a:pt x="19139" y="4284"/>
                    <a:pt x="19139" y="9569"/>
                  </a:cubicBezTo>
                  <a:lnTo>
                    <a:pt x="19139" y="173443"/>
                  </a:lnTo>
                  <a:cubicBezTo>
                    <a:pt x="19139" y="175981"/>
                    <a:pt x="18130" y="178415"/>
                    <a:pt x="16336" y="180209"/>
                  </a:cubicBezTo>
                  <a:cubicBezTo>
                    <a:pt x="14541" y="182004"/>
                    <a:pt x="12107" y="183012"/>
                    <a:pt x="9569" y="183012"/>
                  </a:cubicBezTo>
                  <a:lnTo>
                    <a:pt x="9569" y="183012"/>
                  </a:lnTo>
                  <a:cubicBezTo>
                    <a:pt x="7031" y="183012"/>
                    <a:pt x="4597" y="182004"/>
                    <a:pt x="2803" y="180209"/>
                  </a:cubicBezTo>
                  <a:cubicBezTo>
                    <a:pt x="1008" y="178415"/>
                    <a:pt x="0" y="175981"/>
                    <a:pt x="0" y="173443"/>
                  </a:cubicBezTo>
                  <a:lnTo>
                    <a:pt x="0" y="9569"/>
                  </a:lnTo>
                  <a:cubicBezTo>
                    <a:pt x="0" y="7031"/>
                    <a:pt x="1008" y="4597"/>
                    <a:pt x="2803" y="2803"/>
                  </a:cubicBezTo>
                  <a:cubicBezTo>
                    <a:pt x="4597" y="1008"/>
                    <a:pt x="7031" y="0"/>
                    <a:pt x="9569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19139" cy="211587"/>
            </a:xfrm>
            <a:prstGeom prst="rect">
              <a:avLst/>
            </a:prstGeom>
          </p:spPr>
          <p:txBody>
            <a:bodyPr anchor="ctr" rtlCol="false" tIns="62539" lIns="62539" bIns="62539" rIns="62539"/>
            <a:lstStyle/>
            <a:p>
              <a:pPr algn="ctr">
                <a:lnSpc>
                  <a:spcPts val="19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582468" y="6558562"/>
            <a:ext cx="89460" cy="855451"/>
            <a:chOff x="0" y="0"/>
            <a:chExt cx="19139" cy="18301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9139" cy="183012"/>
            </a:xfrm>
            <a:custGeom>
              <a:avLst/>
              <a:gdLst/>
              <a:ahLst/>
              <a:cxnLst/>
              <a:rect r="r" b="b" t="t" l="l"/>
              <a:pathLst>
                <a:path h="183012" w="19139">
                  <a:moveTo>
                    <a:pt x="9569" y="0"/>
                  </a:moveTo>
                  <a:lnTo>
                    <a:pt x="9569" y="0"/>
                  </a:lnTo>
                  <a:cubicBezTo>
                    <a:pt x="14854" y="0"/>
                    <a:pt x="19139" y="4284"/>
                    <a:pt x="19139" y="9569"/>
                  </a:cubicBezTo>
                  <a:lnTo>
                    <a:pt x="19139" y="173443"/>
                  </a:lnTo>
                  <a:cubicBezTo>
                    <a:pt x="19139" y="175981"/>
                    <a:pt x="18130" y="178415"/>
                    <a:pt x="16336" y="180209"/>
                  </a:cubicBezTo>
                  <a:cubicBezTo>
                    <a:pt x="14541" y="182004"/>
                    <a:pt x="12107" y="183012"/>
                    <a:pt x="9569" y="183012"/>
                  </a:cubicBezTo>
                  <a:lnTo>
                    <a:pt x="9569" y="183012"/>
                  </a:lnTo>
                  <a:cubicBezTo>
                    <a:pt x="7031" y="183012"/>
                    <a:pt x="4597" y="182004"/>
                    <a:pt x="2803" y="180209"/>
                  </a:cubicBezTo>
                  <a:cubicBezTo>
                    <a:pt x="1008" y="178415"/>
                    <a:pt x="0" y="175981"/>
                    <a:pt x="0" y="173443"/>
                  </a:cubicBezTo>
                  <a:lnTo>
                    <a:pt x="0" y="9569"/>
                  </a:lnTo>
                  <a:cubicBezTo>
                    <a:pt x="0" y="7031"/>
                    <a:pt x="1008" y="4597"/>
                    <a:pt x="2803" y="2803"/>
                  </a:cubicBezTo>
                  <a:cubicBezTo>
                    <a:pt x="4597" y="1008"/>
                    <a:pt x="7031" y="0"/>
                    <a:pt x="9569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19139" cy="211587"/>
            </a:xfrm>
            <a:prstGeom prst="rect">
              <a:avLst/>
            </a:prstGeom>
          </p:spPr>
          <p:txBody>
            <a:bodyPr anchor="ctr" rtlCol="false" tIns="62539" lIns="62539" bIns="62539" rIns="62539"/>
            <a:lstStyle/>
            <a:p>
              <a:pPr algn="ctr">
                <a:lnSpc>
                  <a:spcPts val="195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7259300" y="1591152"/>
            <a:ext cx="749139" cy="749139"/>
          </a:xfrm>
          <a:custGeom>
            <a:avLst/>
            <a:gdLst/>
            <a:ahLst/>
            <a:cxnLst/>
            <a:rect r="r" b="b" t="t" l="l"/>
            <a:pathLst>
              <a:path h="749139" w="749139">
                <a:moveTo>
                  <a:pt x="0" y="0"/>
                </a:moveTo>
                <a:lnTo>
                  <a:pt x="749139" y="0"/>
                </a:lnTo>
                <a:lnTo>
                  <a:pt x="749139" y="749139"/>
                </a:lnTo>
                <a:lnTo>
                  <a:pt x="0" y="749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9597518" y="3601728"/>
            <a:ext cx="8690482" cy="6724261"/>
          </a:xfrm>
          <a:custGeom>
            <a:avLst/>
            <a:gdLst/>
            <a:ahLst/>
            <a:cxnLst/>
            <a:rect r="r" b="b" t="t" l="l"/>
            <a:pathLst>
              <a:path h="6724261" w="8690482">
                <a:moveTo>
                  <a:pt x="0" y="0"/>
                </a:moveTo>
                <a:lnTo>
                  <a:pt x="8690482" y="0"/>
                </a:lnTo>
                <a:lnTo>
                  <a:pt x="8690482" y="6724260"/>
                </a:lnTo>
                <a:lnTo>
                  <a:pt x="0" y="67242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9144000" y="1724502"/>
            <a:ext cx="8368663" cy="1148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71"/>
              </a:lnSpc>
            </a:pPr>
            <a:r>
              <a:rPr lang="en-US" sz="4804" spc="-192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IMPLEMENTATION PLAN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60821" y="2000925"/>
            <a:ext cx="7821647" cy="2846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321" spc="-92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Tools</a:t>
            </a:r>
          </a:p>
          <a:p>
            <a:pPr algn="l">
              <a:lnSpc>
                <a:spcPts val="3250"/>
              </a:lnSpc>
            </a:pPr>
          </a:p>
          <a:p>
            <a:pPr algn="l" marL="501203" indent="-250602" lvl="1">
              <a:lnSpc>
                <a:spcPts val="3250"/>
              </a:lnSpc>
              <a:buFont typeface="Arial"/>
              <a:buChar char="•"/>
            </a:pPr>
            <a:r>
              <a:rPr lang="en-US" b="true" sz="2321" spc="-92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SUMO (traffic)</a:t>
            </a:r>
          </a:p>
          <a:p>
            <a:pPr algn="l" marL="501203" indent="-250602" lvl="1">
              <a:lnSpc>
                <a:spcPts val="3250"/>
              </a:lnSpc>
              <a:buFont typeface="Arial"/>
              <a:buChar char="•"/>
            </a:pPr>
            <a:r>
              <a:rPr lang="en-US" b="true" sz="2321" spc="-92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OMNeT++ (network)</a:t>
            </a:r>
          </a:p>
          <a:p>
            <a:pPr algn="l" marL="501203" indent="-250602" lvl="1">
              <a:lnSpc>
                <a:spcPts val="3250"/>
              </a:lnSpc>
              <a:buFont typeface="Arial"/>
              <a:buChar char="•"/>
            </a:pPr>
            <a:r>
              <a:rPr lang="en-US" b="true" sz="2321" spc="-92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Veins (int</a:t>
            </a:r>
            <a:r>
              <a:rPr lang="en-US" b="true" sz="2321" spc="-92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egration)</a:t>
            </a:r>
          </a:p>
          <a:p>
            <a:pPr algn="l" marL="501203" indent="-250602" lvl="1">
              <a:lnSpc>
                <a:spcPts val="3250"/>
              </a:lnSpc>
              <a:buFont typeface="Arial"/>
              <a:buChar char="•"/>
            </a:pPr>
            <a:r>
              <a:rPr lang="en-US" b="true" sz="2321" spc="-92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OpenStreetMap (real-world maps)</a:t>
            </a:r>
          </a:p>
          <a:p>
            <a:pPr algn="l">
              <a:lnSpc>
                <a:spcPts val="3250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760821" y="5408674"/>
            <a:ext cx="6668825" cy="3293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2"/>
              </a:lnSpc>
            </a:pPr>
            <a:r>
              <a:rPr lang="en-US" sz="2323" spc="-92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Modules to Build</a:t>
            </a:r>
          </a:p>
          <a:p>
            <a:pPr algn="l">
              <a:lnSpc>
                <a:spcPts val="3532"/>
              </a:lnSpc>
            </a:pPr>
          </a:p>
          <a:p>
            <a:pPr algn="l" marL="501649" indent="-250824" lvl="1">
              <a:lnSpc>
                <a:spcPts val="3252"/>
              </a:lnSpc>
              <a:buFont typeface="Arial"/>
              <a:buChar char="•"/>
            </a:pPr>
            <a:r>
              <a:rPr lang="en-US" b="true" sz="2323" spc="-92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Vehicle (regular + ERV)</a:t>
            </a:r>
          </a:p>
          <a:p>
            <a:pPr algn="l" marL="501649" indent="-250824" lvl="1">
              <a:lnSpc>
                <a:spcPts val="3252"/>
              </a:lnSpc>
              <a:buFont typeface="Arial"/>
              <a:buChar char="•"/>
            </a:pPr>
            <a:r>
              <a:rPr lang="en-US" b="true" sz="2323" spc="-92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CEN logic</a:t>
            </a:r>
          </a:p>
          <a:p>
            <a:pPr algn="l" marL="501649" indent="-250824" lvl="1">
              <a:lnSpc>
                <a:spcPts val="3252"/>
              </a:lnSpc>
              <a:buFont typeface="Arial"/>
              <a:buChar char="•"/>
            </a:pPr>
            <a:r>
              <a:rPr lang="en-US" b="true" sz="2323" spc="-92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V2X message simulat</a:t>
            </a:r>
            <a:r>
              <a:rPr lang="en-US" b="true" sz="2323" spc="-92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ion</a:t>
            </a:r>
          </a:p>
          <a:p>
            <a:pPr algn="l" marL="501649" indent="-250824" lvl="1">
              <a:lnSpc>
                <a:spcPts val="3252"/>
              </a:lnSpc>
              <a:buFont typeface="Arial"/>
              <a:buChar char="•"/>
            </a:pPr>
            <a:r>
              <a:rPr lang="en-US" b="true" sz="2323" spc="-92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Dynamic route updates</a:t>
            </a:r>
          </a:p>
          <a:p>
            <a:pPr algn="l" marL="501649" indent="-250824" lvl="1">
              <a:lnSpc>
                <a:spcPts val="3252"/>
              </a:lnSpc>
              <a:buFont typeface="Arial"/>
              <a:buChar char="•"/>
            </a:pPr>
            <a:r>
              <a:rPr lang="en-US" b="true" sz="2323" spc="-92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Visual logs and outputs</a:t>
            </a:r>
          </a:p>
          <a:p>
            <a:pPr algn="l">
              <a:lnSpc>
                <a:spcPts val="3252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78439" y="976182"/>
            <a:ext cx="20525303" cy="788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3"/>
              </a:lnSpc>
            </a:pPr>
            <a:r>
              <a:rPr lang="en-US" sz="6399" spc="-255">
                <a:solidFill>
                  <a:srgbClr val="FFDE59"/>
                </a:solidFill>
                <a:latin typeface="TT Lakes Neue Expanded"/>
                <a:ea typeface="TT Lakes Neue Expanded"/>
                <a:cs typeface="TT Lakes Neue Expanded"/>
                <a:sym typeface="TT Lakes Neue Expanded"/>
              </a:rPr>
              <a:t>STATE-OF-THE-ART LITERATURE</a:t>
            </a:r>
          </a:p>
        </p:txBody>
      </p:sp>
      <p:graphicFrame>
        <p:nvGraphicFramePr>
          <p:cNvPr name="Object 3" id="3"/>
          <p:cNvGraphicFramePr/>
          <p:nvPr/>
        </p:nvGraphicFramePr>
        <p:xfrm>
          <a:off x="278439" y="2027985"/>
          <a:ext cx="5029200" cy="2514600"/>
        </p:xfrm>
        <a:graphic>
          <a:graphicData uri="http://schemas.openxmlformats.org/presentationml/2006/ole">
            <p:oleObj imgW="6032500" imgH="35179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DE59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8439" y="9063628"/>
            <a:ext cx="16906828" cy="973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6898" indent="-153449" lvl="1">
              <a:lnSpc>
                <a:spcPts val="1990"/>
              </a:lnSpc>
              <a:buFont typeface="Arial"/>
              <a:buChar char="•"/>
            </a:pPr>
            <a:r>
              <a:rPr lang="en-US" sz="1421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Title: Managing Emergency Situations in VANET Through Heterogeneous Technologies Cooperation</a:t>
            </a:r>
          </a:p>
          <a:p>
            <a:pPr algn="l" marL="306898" indent="-153449" lvl="1">
              <a:lnSpc>
                <a:spcPts val="1990"/>
              </a:lnSpc>
              <a:spcBef>
                <a:spcPct val="0"/>
              </a:spcBef>
              <a:buFont typeface="Arial"/>
              <a:buChar char="•"/>
            </a:pPr>
            <a:r>
              <a:rPr lang="en-US" sz="1421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Title: Emergency Message Dissemination in IoV Networks (EMD-IoV)</a:t>
            </a:r>
          </a:p>
          <a:p>
            <a:pPr algn="l" marL="306898" indent="-153449" lvl="1">
              <a:lnSpc>
                <a:spcPts val="1990"/>
              </a:lnSpc>
              <a:spcBef>
                <a:spcPct val="0"/>
              </a:spcBef>
              <a:buFont typeface="Arial"/>
              <a:buChar char="•"/>
            </a:pPr>
            <a:r>
              <a:rPr lang="en-US" sz="1421" spc="-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Title: SafeSmart: A VANET System for Faster Responses and Increased Safety in Time-Critical Scenarios</a:t>
            </a:r>
          </a:p>
          <a:p>
            <a:pPr algn="l">
              <a:lnSpc>
                <a:spcPts val="199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DAGvSlfEjvU</dc:identifier>
  <dcterms:modified xsi:type="dcterms:W3CDTF">2011-08-01T06:04:30Z</dcterms:modified>
  <cp:revision>1</cp:revision>
  <dc:title>Edge-based V2X Efficient Traffic Emergency Responding Protocol</dc:title>
</cp:coreProperties>
</file>

<file path=docProps/thumbnail.jpeg>
</file>